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6"/>
  </p:notesMasterIdLst>
  <p:sldIdLst>
    <p:sldId id="256" r:id="rId6"/>
    <p:sldId id="262" r:id="rId7"/>
    <p:sldId id="272" r:id="rId8"/>
    <p:sldId id="273" r:id="rId9"/>
    <p:sldId id="261" r:id="rId10"/>
    <p:sldId id="263" r:id="rId11"/>
    <p:sldId id="271" r:id="rId12"/>
    <p:sldId id="264" r:id="rId13"/>
    <p:sldId id="265" r:id="rId14"/>
    <p:sldId id="266" r:id="rId15"/>
    <p:sldId id="267" r:id="rId16"/>
    <p:sldId id="268" r:id="rId17"/>
    <p:sldId id="419" r:id="rId18"/>
    <p:sldId id="477" r:id="rId19"/>
    <p:sldId id="406" r:id="rId20"/>
    <p:sldId id="435" r:id="rId21"/>
    <p:sldId id="436" r:id="rId22"/>
    <p:sldId id="437" r:id="rId23"/>
    <p:sldId id="438" r:id="rId24"/>
    <p:sldId id="439"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A0E054-3658-405E-BDBC-2911312E28D3}" name="Tanita van den Elzen | Senzer" initials="TvdE|S" userId="S::t.vandenelzen@senzer.nl::46986253-8f67-4cd7-a606-d1dbeefb38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165"/>
    <a:srgbClr val="FF5500"/>
    <a:srgbClr val="8D7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7B789C-428D-D34E-3A1E-D2F2C6032D03}" v="51" dt="2023-10-10T15:15:43.017"/>
    <p1510:client id="{166122AB-0D35-EF6D-5831-9487DCAA1F81}" v="891" dt="2023-10-10T19:29:29.226"/>
    <p1510:client id="{18B828E8-F5CF-75AD-F105-58C66C671E05}" v="3" dt="2023-10-11T14:03:15.460"/>
    <p1510:client id="{1F15426D-DF14-BC19-72B5-445349FB64B3}" v="4" dt="2023-10-10T18:00:06.143"/>
    <p1510:client id="{24B8D087-8448-E002-6704-9CD1A1360C55}" v="19" dt="2023-10-10T19:43:37.593"/>
    <p1510:client id="{2980D43B-739C-9A4D-96E6-AD9992472EE6}" v="49" dt="2023-10-11T12:47:17.546"/>
    <p1510:client id="{8C85EB02-429A-DD9B-161F-F56D67773E6D}" v="6" dt="2023-10-10T18:28:00.661"/>
    <p1510:client id="{A74BE241-1643-E748-BDF0-1AC756E65F6F}" v="22" dt="2023-10-11T06:38:56.717"/>
    <p1510:client id="{AB2A7AC2-CF14-BEDE-0F13-EF998B82902F}" v="3" dt="2023-10-10T17:44:38.850"/>
    <p1510:client id="{C0891BDB-BDFC-5BB6-42F0-6399DE3F698C}" v="2" dt="2023-10-11T06:15:11.042"/>
    <p1510:client id="{EF9573E4-D957-4D40-BBAA-B55B75BF1715}" v="23" dt="2023-10-11T12:58:45.863"/>
    <p1510:client id="{F4E636F7-E8F2-C566-12C0-4E8188D0F887}" v="1" dt="2023-10-11T08:04:50.020"/>
    <p1510:client id="{FDDAD781-DEE4-4817-963D-AA848744FD31}" v="390" vWet="392" dt="2023-10-11T12:55:47.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93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A3683-545A-4DFA-82ED-1B513090914F}" type="datetimeFigureOut">
              <a:rPr lang="nl-NL" smtClean="0"/>
              <a:t>19-10-2023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BC069-74E5-414B-BB45-2943CCD381E3}" type="slidenum">
              <a:rPr lang="nl-NL" smtClean="0"/>
              <a:t>‹nr.›</a:t>
            </a:fld>
            <a:endParaRPr lang="nl-NL"/>
          </a:p>
        </p:txBody>
      </p:sp>
    </p:spTree>
    <p:extLst>
      <p:ext uri="{BB962C8B-B14F-4D97-AF65-F5344CB8AC3E}">
        <p14:creationId xmlns:p14="http://schemas.microsoft.com/office/powerpoint/2010/main" val="115458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4BC069-74E5-414B-BB45-2943CCD381E3}" type="slidenum">
              <a:rPr lang="nl-NL" smtClean="0"/>
              <a:t>1</a:t>
            </a:fld>
            <a:endParaRPr lang="nl-NL"/>
          </a:p>
        </p:txBody>
      </p:sp>
    </p:spTree>
    <p:extLst>
      <p:ext uri="{BB962C8B-B14F-4D97-AF65-F5344CB8AC3E}">
        <p14:creationId xmlns:p14="http://schemas.microsoft.com/office/powerpoint/2010/main" val="2263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8CA65-5B18-4723-B91A-41710E041C8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59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BC069-74E5-414B-BB45-2943CCD381E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8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mn-lt"/>
              </a:rPr>
              <a:t>OLAF: </a:t>
            </a:r>
          </a:p>
          <a:p>
            <a:endParaRPr lang="en-US">
              <a:ea typeface="Calibri"/>
              <a:cs typeface="+mn-lt"/>
            </a:endParaRPr>
          </a:p>
          <a:p>
            <a:r>
              <a:rPr lang="en-US">
                <a:ea typeface="Calibri"/>
                <a:cs typeface="+mn-lt"/>
              </a:rPr>
              <a:t>Ik </a:t>
            </a:r>
            <a:r>
              <a:rPr lang="en-US" err="1">
                <a:ea typeface="Calibri"/>
                <a:cs typeface="+mn-lt"/>
              </a:rPr>
              <a:t>heb</a:t>
            </a:r>
            <a:r>
              <a:rPr lang="en-US">
                <a:ea typeface="Calibri"/>
                <a:cs typeface="+mn-lt"/>
              </a:rPr>
              <a:t> </a:t>
            </a:r>
            <a:r>
              <a:rPr lang="en-US" err="1">
                <a:ea typeface="Calibri"/>
                <a:cs typeface="+mn-lt"/>
              </a:rPr>
              <a:t>deze</a:t>
            </a:r>
            <a:r>
              <a:rPr lang="en-US">
                <a:ea typeface="Calibri"/>
                <a:cs typeface="+mn-lt"/>
              </a:rPr>
              <a:t> </a:t>
            </a:r>
            <a:r>
              <a:rPr lang="en-US" err="1">
                <a:ea typeface="Calibri"/>
                <a:cs typeface="+mn-lt"/>
              </a:rPr>
              <a:t>dia</a:t>
            </a:r>
            <a:r>
              <a:rPr lang="en-US">
                <a:ea typeface="Calibri"/>
                <a:cs typeface="+mn-lt"/>
              </a:rPr>
              <a:t> op </a:t>
            </a:r>
            <a:r>
              <a:rPr lang="en-US" err="1">
                <a:ea typeface="Calibri"/>
                <a:cs typeface="+mn-lt"/>
              </a:rPr>
              <a:t>verbergen</a:t>
            </a:r>
            <a:r>
              <a:rPr lang="en-US">
                <a:ea typeface="Calibri"/>
                <a:cs typeface="+mn-lt"/>
              </a:rPr>
              <a:t> </a:t>
            </a:r>
            <a:r>
              <a:rPr lang="en-US" err="1">
                <a:ea typeface="Calibri"/>
                <a:cs typeface="+mn-lt"/>
              </a:rPr>
              <a:t>gezet</a:t>
            </a:r>
            <a:r>
              <a:rPr lang="en-US">
                <a:ea typeface="Calibri"/>
                <a:cs typeface="+mn-lt"/>
              </a:rPr>
              <a:t> – </a:t>
            </a:r>
            <a:r>
              <a:rPr lang="en-US" err="1">
                <a:ea typeface="Calibri"/>
                <a:cs typeface="+mn-lt"/>
              </a:rPr>
              <a:t>tekst</a:t>
            </a:r>
            <a:r>
              <a:rPr lang="en-US">
                <a:ea typeface="Calibri"/>
                <a:cs typeface="+mn-lt"/>
              </a:rPr>
              <a:t> is </a:t>
            </a:r>
            <a:r>
              <a:rPr lang="en-US" err="1">
                <a:ea typeface="Calibri"/>
                <a:cs typeface="+mn-lt"/>
              </a:rPr>
              <a:t>voorjou</a:t>
            </a:r>
            <a:r>
              <a:rPr lang="en-US">
                <a:ea typeface="Calibri"/>
                <a:cs typeface="+mn-lt"/>
              </a:rPr>
              <a:t> </a:t>
            </a:r>
            <a:r>
              <a:rPr lang="en-US" err="1">
                <a:ea typeface="Calibri"/>
                <a:cs typeface="+mn-lt"/>
              </a:rPr>
              <a:t>bij</a:t>
            </a:r>
            <a:r>
              <a:rPr lang="en-US">
                <a:ea typeface="Calibri"/>
                <a:cs typeface="+mn-lt"/>
              </a:rPr>
              <a:t> de </a:t>
            </a:r>
            <a:r>
              <a:rPr lang="en-US" err="1">
                <a:ea typeface="Calibri"/>
                <a:cs typeface="+mn-lt"/>
              </a:rPr>
              <a:t>inleiding</a:t>
            </a:r>
          </a:p>
          <a:p>
            <a:endParaRPr lang="en-US">
              <a:ea typeface="Calibri"/>
              <a:cs typeface="+mn-lt"/>
            </a:endParaRPr>
          </a:p>
          <a:p>
            <a:r>
              <a:rPr lang="en-US">
                <a:ea typeface="Calibri"/>
                <a:cs typeface="+mn-lt"/>
              </a:rPr>
              <a:t>is het </a:t>
            </a:r>
            <a:r>
              <a:rPr lang="en-US" err="1">
                <a:ea typeface="Calibri"/>
                <a:cs typeface="+mn-lt"/>
              </a:rPr>
              <a:t>een</a:t>
            </a:r>
            <a:r>
              <a:rPr lang="en-US">
                <a:ea typeface="Calibri"/>
                <a:cs typeface="+mn-lt"/>
              </a:rPr>
              <a:t> idee </a:t>
            </a:r>
            <a:r>
              <a:rPr lang="en-US" err="1">
                <a:ea typeface="Calibri"/>
                <a:cs typeface="+mn-lt"/>
              </a:rPr>
              <a:t>dat</a:t>
            </a:r>
            <a:r>
              <a:rPr lang="en-US">
                <a:ea typeface="Calibri"/>
                <a:cs typeface="+mn-lt"/>
              </a:rPr>
              <a:t> </a:t>
            </a:r>
            <a:r>
              <a:rPr lang="en-US" err="1">
                <a:ea typeface="Calibri"/>
                <a:cs typeface="+mn-lt"/>
              </a:rPr>
              <a:t>jij</a:t>
            </a:r>
            <a:r>
              <a:rPr lang="en-US">
                <a:ea typeface="Calibri"/>
                <a:cs typeface="+mn-lt"/>
              </a:rPr>
              <a:t> direct met de </a:t>
            </a:r>
            <a:r>
              <a:rPr lang="en-US" err="1">
                <a:ea typeface="Calibri"/>
                <a:cs typeface="+mn-lt"/>
              </a:rPr>
              <a:t>deur</a:t>
            </a:r>
            <a:r>
              <a:rPr lang="en-US">
                <a:ea typeface="Calibri"/>
                <a:cs typeface="+mn-lt"/>
              </a:rPr>
              <a:t> in huis </a:t>
            </a:r>
            <a:r>
              <a:rPr lang="en-US" err="1">
                <a:ea typeface="Calibri"/>
                <a:cs typeface="+mn-lt"/>
              </a:rPr>
              <a:t>valt</a:t>
            </a:r>
            <a:r>
              <a:rPr lang="en-US">
                <a:ea typeface="Calibri"/>
                <a:cs typeface="+mn-lt"/>
              </a:rPr>
              <a:t> door </a:t>
            </a:r>
            <a:r>
              <a:rPr lang="en-US" err="1">
                <a:ea typeface="Calibri"/>
                <a:cs typeface="+mn-lt"/>
              </a:rPr>
              <a:t>te</a:t>
            </a:r>
            <a:r>
              <a:rPr lang="en-US">
                <a:ea typeface="Calibri"/>
                <a:cs typeface="+mn-lt"/>
              </a:rPr>
              <a:t> </a:t>
            </a:r>
            <a:r>
              <a:rPr lang="en-US" err="1">
                <a:ea typeface="Calibri"/>
                <a:cs typeface="+mn-lt"/>
              </a:rPr>
              <a:t>vertellen</a:t>
            </a:r>
            <a:r>
              <a:rPr lang="en-US">
                <a:ea typeface="Calibri"/>
                <a:cs typeface="+mn-lt"/>
              </a:rPr>
              <a:t>:</a:t>
            </a:r>
            <a:endParaRPr lang="en-US">
              <a:cs typeface="Calibri"/>
            </a:endParaRPr>
          </a:p>
          <a:p>
            <a:pPr marL="171450" indent="-171450">
              <a:buFont typeface="Calibri"/>
              <a:buChar char="-"/>
            </a:pPr>
            <a:r>
              <a:rPr lang="en-US" err="1">
                <a:ea typeface="Calibri"/>
                <a:cs typeface="+mn-lt"/>
              </a:rPr>
              <a:t>waarom</a:t>
            </a:r>
            <a:r>
              <a:rPr lang="en-US">
                <a:ea typeface="Calibri"/>
                <a:cs typeface="+mn-lt"/>
              </a:rPr>
              <a:t> </a:t>
            </a:r>
            <a:r>
              <a:rPr lang="en-US" err="1">
                <a:ea typeface="Calibri"/>
                <a:cs typeface="+mn-lt"/>
              </a:rPr>
              <a:t>dit</a:t>
            </a:r>
            <a:r>
              <a:rPr lang="en-US">
                <a:ea typeface="Calibri"/>
                <a:cs typeface="+mn-lt"/>
              </a:rPr>
              <a:t> </a:t>
            </a:r>
            <a:r>
              <a:rPr lang="en-US" err="1">
                <a:ea typeface="Calibri"/>
                <a:cs typeface="+mn-lt"/>
              </a:rPr>
              <a:t>onderwerp</a:t>
            </a:r>
            <a:r>
              <a:rPr lang="en-US">
                <a:ea typeface="Calibri"/>
                <a:cs typeface="+mn-lt"/>
              </a:rPr>
              <a:t> </a:t>
            </a:r>
          </a:p>
          <a:p>
            <a:pPr marL="171450" indent="-171450">
              <a:buFont typeface="Calibri"/>
              <a:buChar char="-"/>
            </a:pPr>
            <a:r>
              <a:rPr lang="en-US">
                <a:ea typeface="Calibri"/>
                <a:cs typeface="+mn-lt"/>
              </a:rPr>
              <a:t>Wat we in de workshop </a:t>
            </a:r>
            <a:r>
              <a:rPr lang="en-US" err="1">
                <a:ea typeface="Calibri"/>
                <a:cs typeface="+mn-lt"/>
              </a:rPr>
              <a:t>gaan</a:t>
            </a:r>
            <a:r>
              <a:rPr lang="en-US">
                <a:ea typeface="Calibri"/>
                <a:cs typeface="+mn-lt"/>
              </a:rPr>
              <a:t> </a:t>
            </a:r>
            <a:r>
              <a:rPr lang="en-US" err="1">
                <a:ea typeface="Calibri"/>
                <a:cs typeface="+mn-lt"/>
              </a:rPr>
              <a:t>doen</a:t>
            </a:r>
            <a:endParaRPr lang="en-US">
              <a:ea typeface="Calibri"/>
              <a:cs typeface="+mn-lt"/>
            </a:endParaRPr>
          </a:p>
          <a:p>
            <a:r>
              <a:rPr lang="en-US">
                <a:ea typeface="Calibri"/>
                <a:cs typeface="+mn-lt"/>
              </a:rPr>
              <a:t>(</a:t>
            </a:r>
            <a:r>
              <a:rPr lang="en-US" err="1">
                <a:ea typeface="Calibri"/>
                <a:cs typeface="+mn-lt"/>
              </a:rPr>
              <a:t>zie</a:t>
            </a:r>
            <a:r>
              <a:rPr lang="en-US">
                <a:ea typeface="Calibri"/>
                <a:cs typeface="+mn-lt"/>
              </a:rPr>
              <a:t> de </a:t>
            </a:r>
            <a:r>
              <a:rPr lang="en-US" err="1">
                <a:ea typeface="Calibri"/>
                <a:cs typeface="+mn-lt"/>
              </a:rPr>
              <a:t>tekst</a:t>
            </a:r>
            <a:r>
              <a:rPr lang="en-US">
                <a:ea typeface="Calibri"/>
                <a:cs typeface="+mn-lt"/>
              </a:rPr>
              <a:t> in de </a:t>
            </a:r>
            <a:r>
              <a:rPr lang="en-US" err="1">
                <a:ea typeface="Calibri"/>
                <a:cs typeface="+mn-lt"/>
              </a:rPr>
              <a:t>dia</a:t>
            </a:r>
            <a:r>
              <a:rPr lang="en-US">
                <a:ea typeface="Calibri"/>
                <a:cs typeface="+mn-lt"/>
              </a:rPr>
              <a:t> </a:t>
            </a:r>
            <a:r>
              <a:rPr lang="en-US" err="1">
                <a:ea typeface="Calibri"/>
                <a:cs typeface="+mn-lt"/>
              </a:rPr>
              <a:t>Inleiding</a:t>
            </a:r>
            <a:r>
              <a:rPr lang="en-US">
                <a:ea typeface="Calibri"/>
                <a:cs typeface="+mn-lt"/>
              </a:rPr>
              <a:t>) </a:t>
            </a:r>
          </a:p>
          <a:p>
            <a:endParaRPr lang="en-US">
              <a:ea typeface="Calibri"/>
              <a:cs typeface="+mn-lt"/>
            </a:endParaRPr>
          </a:p>
          <a:p>
            <a:endParaRPr lang="en-US">
              <a:ea typeface="Calibri"/>
              <a:cs typeface="+mn-lt"/>
            </a:endParaRPr>
          </a:p>
          <a:p>
            <a:endParaRPr lang="en-US">
              <a:ea typeface="Calibri"/>
              <a:cs typeface="+mn-lt"/>
            </a:endParaRPr>
          </a:p>
          <a:p>
            <a:endParaRPr lang="en-US">
              <a:ea typeface="Calibri"/>
              <a:cs typeface="+mn-lt"/>
            </a:endParaRPr>
          </a:p>
          <a:p>
            <a:endParaRPr lang="en-US">
              <a:ea typeface="Calibri"/>
              <a:cs typeface="+mn-lt"/>
            </a:endParaRPr>
          </a:p>
        </p:txBody>
      </p:sp>
      <p:sp>
        <p:nvSpPr>
          <p:cNvPr id="4" name="Slide Number Placeholder 3"/>
          <p:cNvSpPr>
            <a:spLocks noGrp="1"/>
          </p:cNvSpPr>
          <p:nvPr>
            <p:ph type="sldNum" sz="quarter" idx="5"/>
          </p:nvPr>
        </p:nvSpPr>
        <p:spPr/>
        <p:txBody>
          <a:bodyPr/>
          <a:lstStyle/>
          <a:p>
            <a:fld id="{A64BC069-74E5-414B-BB45-2943CCD381E3}" type="slidenum">
              <a:rPr lang="nl-NL" smtClean="0"/>
              <a:t>2</a:t>
            </a:fld>
            <a:endParaRPr lang="nl-NL"/>
          </a:p>
        </p:txBody>
      </p:sp>
    </p:spTree>
    <p:extLst>
      <p:ext uri="{BB962C8B-B14F-4D97-AF65-F5344CB8AC3E}">
        <p14:creationId xmlns:p14="http://schemas.microsoft.com/office/powerpoint/2010/main" val="168733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Na </a:t>
            </a:r>
            <a:r>
              <a:rPr lang="en-US" err="1">
                <a:ea typeface="Calibri"/>
                <a:cs typeface="Calibri"/>
              </a:rPr>
              <a:t>deze</a:t>
            </a:r>
            <a:r>
              <a:rPr lang="en-US">
                <a:ea typeface="Calibri"/>
                <a:cs typeface="Calibri"/>
              </a:rPr>
              <a:t> </a:t>
            </a:r>
            <a:r>
              <a:rPr lang="en-US" err="1">
                <a:ea typeface="Calibri"/>
                <a:cs typeface="Calibri"/>
              </a:rPr>
              <a:t>inleiding</a:t>
            </a:r>
            <a:r>
              <a:rPr lang="en-US">
                <a:ea typeface="Calibri"/>
                <a:cs typeface="Calibri"/>
              </a:rPr>
              <a:t>: Een </a:t>
            </a:r>
            <a:r>
              <a:rPr lang="en-US" err="1">
                <a:ea typeface="Calibri"/>
                <a:cs typeface="Calibri"/>
              </a:rPr>
              <a:t>korte</a:t>
            </a:r>
            <a:r>
              <a:rPr lang="en-US">
                <a:ea typeface="Calibri"/>
                <a:cs typeface="Calibri"/>
              </a:rPr>
              <a:t> </a:t>
            </a:r>
            <a:r>
              <a:rPr lang="en-US" err="1">
                <a:ea typeface="Calibri"/>
                <a:cs typeface="Calibri"/>
              </a:rPr>
              <a:t>introductie</a:t>
            </a:r>
            <a:r>
              <a:rPr lang="en-US">
                <a:ea typeface="Calibri"/>
                <a:cs typeface="Calibri"/>
              </a:rPr>
              <a:t> van </a:t>
            </a:r>
            <a:r>
              <a:rPr lang="en-US" err="1">
                <a:ea typeface="Calibri"/>
                <a:cs typeface="Calibri"/>
              </a:rPr>
              <a:t>onszelf</a:t>
            </a:r>
            <a:r>
              <a:rPr lang="en-US">
                <a:ea typeface="Calibri"/>
                <a:cs typeface="Calibri"/>
              </a:rPr>
              <a:t> </a:t>
            </a:r>
            <a:r>
              <a:rPr lang="en-US" err="1">
                <a:ea typeface="Calibri"/>
                <a:cs typeface="Calibri"/>
              </a:rPr>
              <a:t>obv</a:t>
            </a:r>
            <a:r>
              <a:rPr lang="en-US">
                <a:ea typeface="Calibri"/>
                <a:cs typeface="Calibri"/>
              </a:rPr>
              <a:t> de </a:t>
            </a:r>
            <a:r>
              <a:rPr lang="en-US" err="1">
                <a:ea typeface="Calibri"/>
                <a:cs typeface="Calibri"/>
              </a:rPr>
              <a:t>vraag</a:t>
            </a:r>
            <a:r>
              <a:rPr lang="en-US">
                <a:ea typeface="Calibri"/>
                <a:cs typeface="Calibri"/>
              </a:rPr>
              <a:t>: </a:t>
            </a:r>
          </a:p>
          <a:p>
            <a:endParaRPr lang="en-US">
              <a:ea typeface="Calibri"/>
              <a:cs typeface="Calibri"/>
            </a:endParaRPr>
          </a:p>
          <a:p>
            <a:r>
              <a:rPr lang="en-US" err="1">
                <a:ea typeface="Calibri"/>
                <a:cs typeface="Calibri"/>
              </a:rPr>
              <a:t>Waarom</a:t>
            </a:r>
            <a:r>
              <a:rPr lang="en-US">
                <a:ea typeface="Calibri"/>
                <a:cs typeface="Calibri"/>
              </a:rPr>
              <a:t> </a:t>
            </a:r>
            <a:r>
              <a:rPr lang="en-US" err="1">
                <a:ea typeface="Calibri"/>
                <a:cs typeface="Calibri"/>
              </a:rPr>
              <a:t>vind</a:t>
            </a:r>
            <a:r>
              <a:rPr lang="en-US">
                <a:ea typeface="Calibri"/>
                <a:cs typeface="Calibri"/>
              </a:rPr>
              <a:t> </a:t>
            </a:r>
            <a:r>
              <a:rPr lang="en-US" err="1">
                <a:ea typeface="Calibri"/>
                <a:cs typeface="Calibri"/>
              </a:rPr>
              <a:t>jij</a:t>
            </a:r>
            <a:r>
              <a:rPr lang="en-US">
                <a:ea typeface="Calibri"/>
                <a:cs typeface="Calibri"/>
              </a:rPr>
              <a:t> PERSOONLIJK het (</a:t>
            </a:r>
            <a:r>
              <a:rPr lang="en-US" err="1">
                <a:ea typeface="Calibri"/>
                <a:cs typeface="Calibri"/>
              </a:rPr>
              <a:t>onderwerp</a:t>
            </a:r>
            <a:r>
              <a:rPr lang="en-US">
                <a:ea typeface="Calibri"/>
                <a:cs typeface="Calibri"/>
              </a:rPr>
              <a:t> van </a:t>
            </a:r>
            <a:r>
              <a:rPr lang="en-US" err="1">
                <a:ea typeface="Calibri"/>
                <a:cs typeface="Calibri"/>
              </a:rPr>
              <a:t>onze</a:t>
            </a:r>
            <a:r>
              <a:rPr lang="en-US">
                <a:ea typeface="Calibri"/>
                <a:cs typeface="Calibri"/>
              </a:rPr>
              <a:t> workshop) </a:t>
            </a:r>
            <a:r>
              <a:rPr lang="en-US" err="1">
                <a:ea typeface="Calibri"/>
                <a:cs typeface="Calibri"/>
              </a:rPr>
              <a:t>een</a:t>
            </a:r>
            <a:r>
              <a:rPr lang="en-US">
                <a:ea typeface="Calibri"/>
                <a:cs typeface="Calibri"/>
              </a:rPr>
              <a:t> </a:t>
            </a:r>
            <a:r>
              <a:rPr lang="en-US" err="1">
                <a:ea typeface="Calibri"/>
                <a:cs typeface="Calibri"/>
              </a:rPr>
              <a:t>belangrijk</a:t>
            </a:r>
            <a:r>
              <a:rPr lang="en-US">
                <a:ea typeface="Calibri"/>
                <a:cs typeface="Calibri"/>
              </a:rPr>
              <a:t> </a:t>
            </a:r>
            <a:r>
              <a:rPr lang="en-US" err="1">
                <a:ea typeface="Calibri"/>
                <a:cs typeface="Calibri"/>
              </a:rPr>
              <a:t>onderwerp</a:t>
            </a:r>
            <a:endParaRPr lang="en-US">
              <a:ea typeface="Calibri"/>
              <a:cs typeface="Calibri"/>
            </a:endParaRPr>
          </a:p>
          <a:p>
            <a:endParaRPr lang="en-US">
              <a:ea typeface="Calibri"/>
              <a:cs typeface="Calibri"/>
            </a:endParaRPr>
          </a:p>
          <a:p>
            <a:r>
              <a:rPr lang="en-US" b="1">
                <a:ea typeface="Calibri"/>
                <a:cs typeface="Calibri"/>
              </a:rPr>
              <a:t>MARION</a:t>
            </a:r>
          </a:p>
          <a:p>
            <a:r>
              <a:rPr lang="en-US">
                <a:ea typeface="Calibri"/>
                <a:cs typeface="Calibri"/>
              </a:rPr>
              <a:t>Wat het om </a:t>
            </a:r>
            <a:r>
              <a:rPr lang="en-US" err="1">
                <a:ea typeface="Calibri"/>
                <a:cs typeface="Calibri"/>
              </a:rPr>
              <a:t>gaat</a:t>
            </a:r>
            <a:r>
              <a:rPr lang="en-US">
                <a:ea typeface="Calibri"/>
                <a:cs typeface="Calibri"/>
              </a:rPr>
              <a:t>: </a:t>
            </a:r>
          </a:p>
          <a:p>
            <a:r>
              <a:rPr lang="en-US" err="1">
                <a:ea typeface="Calibri"/>
                <a:cs typeface="Calibri"/>
              </a:rPr>
              <a:t>Onze</a:t>
            </a:r>
            <a:r>
              <a:rPr lang="en-US">
                <a:ea typeface="Calibri"/>
                <a:cs typeface="Calibri"/>
              </a:rPr>
              <a:t> </a:t>
            </a:r>
            <a:r>
              <a:rPr lang="en-US" err="1">
                <a:ea typeface="Calibri"/>
                <a:cs typeface="Calibri"/>
              </a:rPr>
              <a:t>opgave</a:t>
            </a:r>
            <a:r>
              <a:rPr lang="en-US">
                <a:ea typeface="Calibri"/>
                <a:cs typeface="Calibri"/>
              </a:rPr>
              <a:t> (</a:t>
            </a:r>
            <a:r>
              <a:rPr lang="en-US" err="1">
                <a:ea typeface="Calibri"/>
                <a:cs typeface="Calibri"/>
              </a:rPr>
              <a:t>Senzer</a:t>
            </a:r>
            <a:r>
              <a:rPr lang="en-US">
                <a:ea typeface="Calibri"/>
                <a:cs typeface="Calibri"/>
              </a:rPr>
              <a:t>) is: </a:t>
            </a:r>
          </a:p>
          <a:p>
            <a:r>
              <a:rPr lang="en-US" err="1">
                <a:ea typeface="Calibri"/>
                <a:cs typeface="Calibri"/>
              </a:rPr>
              <a:t>Zorgen</a:t>
            </a:r>
            <a:r>
              <a:rPr lang="en-US">
                <a:ea typeface="Calibri"/>
                <a:cs typeface="Calibri"/>
              </a:rPr>
              <a:t> </a:t>
            </a:r>
            <a:r>
              <a:rPr lang="en-US" err="1">
                <a:ea typeface="Calibri"/>
                <a:cs typeface="Calibri"/>
              </a:rPr>
              <a:t>dat</a:t>
            </a:r>
            <a:r>
              <a:rPr lang="en-US">
                <a:ea typeface="Calibri"/>
                <a:cs typeface="Calibri"/>
              </a:rPr>
              <a:t> </a:t>
            </a:r>
            <a:r>
              <a:rPr lang="en-US" err="1">
                <a:ea typeface="Calibri"/>
                <a:cs typeface="Calibri"/>
              </a:rPr>
              <a:t>iedereen</a:t>
            </a:r>
            <a:r>
              <a:rPr lang="en-US">
                <a:ea typeface="Calibri"/>
                <a:cs typeface="Calibri"/>
              </a:rPr>
              <a:t> mee </a:t>
            </a:r>
            <a:r>
              <a:rPr lang="en-US" err="1">
                <a:ea typeface="Calibri"/>
                <a:cs typeface="Calibri"/>
              </a:rPr>
              <a:t>kan</a:t>
            </a:r>
            <a:r>
              <a:rPr lang="en-US">
                <a:ea typeface="Calibri"/>
                <a:cs typeface="Calibri"/>
              </a:rPr>
              <a:t> </a:t>
            </a:r>
            <a:r>
              <a:rPr lang="en-US" err="1">
                <a:ea typeface="Calibri"/>
                <a:cs typeface="Calibri"/>
              </a:rPr>
              <a:t>doen</a:t>
            </a:r>
            <a:r>
              <a:rPr lang="en-US">
                <a:ea typeface="Calibri"/>
                <a:cs typeface="Calibri"/>
              </a:rPr>
              <a:t>. Werk is </a:t>
            </a:r>
            <a:r>
              <a:rPr lang="en-US" err="1">
                <a:ea typeface="Calibri"/>
                <a:cs typeface="Calibri"/>
              </a:rPr>
              <a:t>hierbij</a:t>
            </a:r>
            <a:r>
              <a:rPr lang="en-US">
                <a:ea typeface="Calibri"/>
                <a:cs typeface="Calibri"/>
              </a:rPr>
              <a:t> het </a:t>
            </a:r>
            <a:r>
              <a:rPr lang="en-US" err="1">
                <a:ea typeface="Calibri"/>
                <a:cs typeface="Calibri"/>
              </a:rPr>
              <a:t>belangrijkste</a:t>
            </a:r>
            <a:r>
              <a:rPr lang="en-US">
                <a:ea typeface="Calibri"/>
                <a:cs typeface="Calibri"/>
              </a:rPr>
              <a:t>: </a:t>
            </a:r>
            <a:r>
              <a:rPr lang="en-US" err="1">
                <a:ea typeface="Calibri"/>
                <a:cs typeface="Calibri"/>
              </a:rPr>
              <a:t>collega's</a:t>
            </a:r>
            <a:r>
              <a:rPr lang="en-US">
                <a:ea typeface="Calibri"/>
                <a:cs typeface="Calibri"/>
              </a:rPr>
              <a:t>, </a:t>
            </a:r>
            <a:r>
              <a:rPr lang="en-US" err="1">
                <a:ea typeface="Calibri"/>
                <a:cs typeface="Calibri"/>
              </a:rPr>
              <a:t>zingeving</a:t>
            </a:r>
            <a:r>
              <a:rPr lang="en-US">
                <a:ea typeface="Calibri"/>
                <a:cs typeface="Calibri"/>
              </a:rPr>
              <a:t>, eigen </a:t>
            </a:r>
            <a:r>
              <a:rPr lang="en-US" err="1">
                <a:ea typeface="Calibri"/>
                <a:cs typeface="Calibri"/>
              </a:rPr>
              <a:t>inkomen</a:t>
            </a:r>
            <a:r>
              <a:rPr lang="en-US">
                <a:ea typeface="Calibri"/>
                <a:cs typeface="Calibri"/>
              </a:rPr>
              <a:t>, eigen </a:t>
            </a:r>
            <a:r>
              <a:rPr lang="en-US" err="1">
                <a:ea typeface="Calibri"/>
                <a:cs typeface="Calibri"/>
              </a:rPr>
              <a:t>waardigheid</a:t>
            </a:r>
            <a:r>
              <a:rPr lang="en-US">
                <a:ea typeface="Calibri"/>
                <a:cs typeface="Calibri"/>
              </a:rPr>
              <a:t>. </a:t>
            </a:r>
          </a:p>
          <a:p>
            <a:r>
              <a:rPr lang="en-US">
                <a:cs typeface="Calibri"/>
              </a:rPr>
              <a:t>Om </a:t>
            </a:r>
            <a:r>
              <a:rPr lang="en-US" err="1">
                <a:cs typeface="Calibri"/>
              </a:rPr>
              <a:t>dit</a:t>
            </a:r>
            <a:r>
              <a:rPr lang="en-US">
                <a:cs typeface="Calibri"/>
              </a:rPr>
              <a:t> </a:t>
            </a:r>
            <a:r>
              <a:rPr lang="en-US" err="1">
                <a:cs typeface="Calibri"/>
              </a:rPr>
              <a:t>te</a:t>
            </a:r>
            <a:r>
              <a:rPr lang="en-US">
                <a:cs typeface="Calibri"/>
              </a:rPr>
              <a:t> </a:t>
            </a:r>
            <a:r>
              <a:rPr lang="en-US" err="1">
                <a:cs typeface="Calibri"/>
              </a:rPr>
              <a:t>kunnen</a:t>
            </a:r>
            <a:r>
              <a:rPr lang="en-US">
                <a:cs typeface="Calibri"/>
              </a:rPr>
              <a:t> </a:t>
            </a:r>
            <a:r>
              <a:rPr lang="en-US" err="1">
                <a:cs typeface="Calibri"/>
              </a:rPr>
              <a:t>doen</a:t>
            </a:r>
            <a:r>
              <a:rPr lang="en-US">
                <a:cs typeface="Calibri"/>
              </a:rPr>
              <a:t> </a:t>
            </a:r>
            <a:r>
              <a:rPr lang="en-US" err="1">
                <a:cs typeface="Calibri"/>
              </a:rPr>
              <a:t>hebben</a:t>
            </a:r>
            <a:r>
              <a:rPr lang="en-US">
                <a:cs typeface="Calibri"/>
              </a:rPr>
              <a:t> we alle </a:t>
            </a:r>
            <a:r>
              <a:rPr lang="en-US" err="1">
                <a:cs typeface="Calibri"/>
              </a:rPr>
              <a:t>spelers</a:t>
            </a:r>
            <a:r>
              <a:rPr lang="en-US">
                <a:cs typeface="Calibri"/>
              </a:rPr>
              <a:t> </a:t>
            </a:r>
            <a:r>
              <a:rPr lang="en-US" err="1">
                <a:cs typeface="Calibri"/>
              </a:rPr>
              <a:t>bij</a:t>
            </a:r>
            <a:r>
              <a:rPr lang="en-US">
                <a:cs typeface="Calibri"/>
              </a:rPr>
              <a:t> </a:t>
            </a:r>
            <a:r>
              <a:rPr lang="en-US" err="1">
                <a:cs typeface="Calibri"/>
              </a:rPr>
              <a:t>Senzer</a:t>
            </a:r>
            <a:r>
              <a:rPr lang="en-US">
                <a:cs typeface="Calibri"/>
              </a:rPr>
              <a:t> </a:t>
            </a:r>
            <a:r>
              <a:rPr lang="en-US" err="1">
                <a:cs typeface="Calibri"/>
              </a:rPr>
              <a:t>nodig</a:t>
            </a:r>
            <a:r>
              <a:rPr lang="en-US">
                <a:cs typeface="Calibri"/>
              </a:rPr>
              <a:t> : </a:t>
            </a:r>
            <a:r>
              <a:rPr lang="en-US" err="1">
                <a:cs typeface="Calibri"/>
              </a:rPr>
              <a:t>Bestuur</a:t>
            </a:r>
            <a:r>
              <a:rPr lang="en-US">
                <a:cs typeface="Calibri"/>
              </a:rPr>
              <a:t>/</a:t>
            </a:r>
            <a:r>
              <a:rPr lang="en-US" err="1">
                <a:cs typeface="Calibri"/>
              </a:rPr>
              <a:t>wethouders</a:t>
            </a:r>
            <a:r>
              <a:rPr lang="en-US">
                <a:cs typeface="Calibri"/>
              </a:rPr>
              <a:t>, </a:t>
            </a:r>
            <a:r>
              <a:rPr lang="en-US" err="1">
                <a:cs typeface="Calibri"/>
              </a:rPr>
              <a:t>medewerkers</a:t>
            </a:r>
            <a:r>
              <a:rPr lang="en-US">
                <a:cs typeface="Calibri"/>
              </a:rPr>
              <a:t> </a:t>
            </a:r>
            <a:r>
              <a:rPr lang="en-US" err="1">
                <a:cs typeface="Calibri"/>
              </a:rPr>
              <a:t>zelf</a:t>
            </a:r>
            <a:r>
              <a:rPr lang="en-US">
                <a:cs typeface="Calibri"/>
              </a:rPr>
              <a:t>, </a:t>
            </a:r>
            <a:r>
              <a:rPr lang="en-US" err="1">
                <a:cs typeface="Calibri"/>
              </a:rPr>
              <a:t>clientenraden</a:t>
            </a:r>
            <a:r>
              <a:rPr lang="en-US">
                <a:cs typeface="Calibri"/>
              </a:rPr>
              <a:t>, </a:t>
            </a:r>
            <a:r>
              <a:rPr lang="en-US" err="1">
                <a:cs typeface="Calibri"/>
              </a:rPr>
              <a:t>bedrijfsvoering</a:t>
            </a:r>
            <a:r>
              <a:rPr lang="en-US">
                <a:cs typeface="Calibri"/>
              </a:rPr>
              <a:t>, </a:t>
            </a:r>
            <a:r>
              <a:rPr lang="en-US" err="1">
                <a:cs typeface="Calibri"/>
              </a:rPr>
              <a:t>vertrouwenspersonen</a:t>
            </a:r>
            <a:r>
              <a:rPr lang="en-US">
                <a:cs typeface="Calibri"/>
              </a:rPr>
              <a:t>, management, </a:t>
            </a:r>
            <a:r>
              <a:rPr lang="en-US" err="1">
                <a:cs typeface="Calibri"/>
              </a:rPr>
              <a:t>medenzeggenschap</a:t>
            </a:r>
            <a:r>
              <a:rPr lang="en-US">
                <a:cs typeface="Calibri"/>
              </a:rPr>
              <a:t> </a:t>
            </a:r>
            <a:r>
              <a:rPr lang="en-US" err="1">
                <a:cs typeface="Calibri"/>
              </a:rPr>
              <a:t>en</a:t>
            </a:r>
            <a:r>
              <a:rPr lang="en-US">
                <a:cs typeface="Calibri"/>
              </a:rPr>
              <a:t> </a:t>
            </a:r>
            <a:r>
              <a:rPr lang="en-US" err="1">
                <a:cs typeface="Calibri"/>
              </a:rPr>
              <a:t>ik</a:t>
            </a:r>
            <a:r>
              <a:rPr lang="en-US">
                <a:cs typeface="Calibri"/>
              </a:rPr>
              <a:t> </a:t>
            </a:r>
            <a:r>
              <a:rPr lang="en-US" err="1">
                <a:cs typeface="Calibri"/>
              </a:rPr>
              <a:t>als</a:t>
            </a:r>
            <a:r>
              <a:rPr lang="en-US">
                <a:cs typeface="Calibri"/>
              </a:rPr>
              <a:t> </a:t>
            </a:r>
            <a:r>
              <a:rPr lang="en-US" err="1">
                <a:cs typeface="Calibri"/>
              </a:rPr>
              <a:t>directeur</a:t>
            </a:r>
            <a:r>
              <a:rPr lang="en-US">
                <a:cs typeface="Calibri"/>
              </a:rPr>
              <a:t>. </a:t>
            </a:r>
          </a:p>
          <a:p>
            <a:r>
              <a:rPr lang="en-US" err="1">
                <a:cs typeface="Calibri"/>
              </a:rPr>
              <a:t>Allemaal</a:t>
            </a:r>
            <a:r>
              <a:rPr lang="en-US">
                <a:cs typeface="Calibri"/>
              </a:rPr>
              <a:t> </a:t>
            </a:r>
            <a:r>
              <a:rPr lang="en-US" err="1">
                <a:cs typeface="Calibri"/>
              </a:rPr>
              <a:t>stukjes</a:t>
            </a:r>
            <a:r>
              <a:rPr lang="en-US">
                <a:cs typeface="Calibri"/>
              </a:rPr>
              <a:t> van de </a:t>
            </a:r>
            <a:r>
              <a:rPr lang="en-US" err="1">
                <a:cs typeface="Calibri"/>
              </a:rPr>
              <a:t>puzzel</a:t>
            </a:r>
            <a:r>
              <a:rPr lang="en-US">
                <a:cs typeface="Calibri"/>
              </a:rPr>
              <a:t> </a:t>
            </a:r>
            <a:r>
              <a:rPr lang="en-US" err="1">
                <a:cs typeface="Calibri"/>
              </a:rPr>
              <a:t>waarmee</a:t>
            </a:r>
            <a:r>
              <a:rPr lang="en-US">
                <a:cs typeface="Calibri"/>
              </a:rPr>
              <a:t> we </a:t>
            </a:r>
            <a:r>
              <a:rPr lang="en-US" err="1">
                <a:cs typeface="Calibri"/>
              </a:rPr>
              <a:t>samen</a:t>
            </a:r>
            <a:r>
              <a:rPr lang="en-US">
                <a:cs typeface="Calibri"/>
              </a:rPr>
              <a:t> </a:t>
            </a:r>
            <a:r>
              <a:rPr lang="en-US" err="1">
                <a:cs typeface="Calibri"/>
              </a:rPr>
              <a:t>zoveel</a:t>
            </a:r>
            <a:r>
              <a:rPr lang="en-US">
                <a:cs typeface="Calibri"/>
              </a:rPr>
              <a:t> </a:t>
            </a:r>
            <a:r>
              <a:rPr lang="en-US" err="1">
                <a:cs typeface="Calibri"/>
              </a:rPr>
              <a:t>mogelijk</a:t>
            </a:r>
            <a:r>
              <a:rPr lang="en-US">
                <a:cs typeface="Calibri"/>
              </a:rPr>
              <a:t> </a:t>
            </a:r>
            <a:r>
              <a:rPr lang="en-US" err="1">
                <a:cs typeface="Calibri"/>
              </a:rPr>
              <a:t>mensen</a:t>
            </a:r>
            <a:r>
              <a:rPr lang="en-US">
                <a:cs typeface="Calibri"/>
              </a:rPr>
              <a:t> zo </a:t>
            </a:r>
            <a:r>
              <a:rPr lang="en-US" err="1">
                <a:cs typeface="Calibri"/>
              </a:rPr>
              <a:t>goed</a:t>
            </a:r>
            <a:r>
              <a:rPr lang="en-US">
                <a:cs typeface="Calibri"/>
              </a:rPr>
              <a:t> </a:t>
            </a:r>
            <a:r>
              <a:rPr lang="en-US" err="1">
                <a:cs typeface="Calibri"/>
              </a:rPr>
              <a:t>mogelijk</a:t>
            </a:r>
            <a:r>
              <a:rPr lang="en-US">
                <a:cs typeface="Calibri"/>
              </a:rPr>
              <a:t> </a:t>
            </a:r>
            <a:r>
              <a:rPr lang="en-US" err="1">
                <a:cs typeface="Calibri"/>
              </a:rPr>
              <a:t>vooruit</a:t>
            </a:r>
            <a:r>
              <a:rPr lang="en-US">
                <a:cs typeface="Calibri"/>
              </a:rPr>
              <a:t> </a:t>
            </a:r>
            <a:r>
              <a:rPr lang="en-US" err="1">
                <a:cs typeface="Calibri"/>
              </a:rPr>
              <a:t>helpen</a:t>
            </a:r>
            <a:r>
              <a:rPr lang="en-US">
                <a:cs typeface="Calibri"/>
              </a:rPr>
              <a:t>. </a:t>
            </a:r>
            <a:r>
              <a:rPr lang="en-US" err="1">
                <a:cs typeface="Calibri"/>
              </a:rPr>
              <a:t>Samenwerken</a:t>
            </a:r>
            <a:r>
              <a:rPr lang="en-US">
                <a:cs typeface="Calibri"/>
              </a:rPr>
              <a:t>, respect </a:t>
            </a:r>
            <a:r>
              <a:rPr lang="en-US" err="1">
                <a:cs typeface="Calibri"/>
              </a:rPr>
              <a:t>hebben</a:t>
            </a:r>
            <a:r>
              <a:rPr lang="en-US">
                <a:cs typeface="Calibri"/>
              </a:rPr>
              <a:t> </a:t>
            </a:r>
            <a:r>
              <a:rPr lang="en-US" err="1">
                <a:cs typeface="Calibri"/>
              </a:rPr>
              <a:t>voor</a:t>
            </a:r>
            <a:r>
              <a:rPr lang="en-US">
                <a:cs typeface="Calibri"/>
              </a:rPr>
              <a:t> </a:t>
            </a:r>
            <a:r>
              <a:rPr lang="en-US" err="1">
                <a:cs typeface="Calibri"/>
              </a:rPr>
              <a:t>elkaars</a:t>
            </a:r>
            <a:r>
              <a:rPr lang="en-US">
                <a:cs typeface="Calibri"/>
              </a:rPr>
              <a:t> </a:t>
            </a:r>
            <a:r>
              <a:rPr lang="en-US" err="1">
                <a:cs typeface="Calibri"/>
              </a:rPr>
              <a:t>rol</a:t>
            </a:r>
            <a:r>
              <a:rPr lang="en-US">
                <a:cs typeface="Calibri"/>
              </a:rPr>
              <a:t> </a:t>
            </a:r>
            <a:r>
              <a:rPr lang="en-US" err="1">
                <a:cs typeface="Calibri"/>
              </a:rPr>
              <a:t>en</a:t>
            </a:r>
            <a:r>
              <a:rPr lang="en-US">
                <a:cs typeface="Calibri"/>
              </a:rPr>
              <a:t> </a:t>
            </a:r>
            <a:r>
              <a:rPr lang="en-US" err="1">
                <a:cs typeface="Calibri"/>
              </a:rPr>
              <a:t>opdracht</a:t>
            </a:r>
            <a:r>
              <a:rPr lang="en-US">
                <a:cs typeface="Calibri"/>
              </a:rPr>
              <a:t> </a:t>
            </a:r>
            <a:r>
              <a:rPr lang="en-US" err="1">
                <a:cs typeface="Calibri"/>
              </a:rPr>
              <a:t>binnen</a:t>
            </a:r>
            <a:r>
              <a:rPr lang="en-US">
                <a:cs typeface="Calibri"/>
              </a:rPr>
              <a:t> </a:t>
            </a:r>
            <a:r>
              <a:rPr lang="en-US" err="1">
                <a:cs typeface="Calibri"/>
              </a:rPr>
              <a:t>deze</a:t>
            </a:r>
            <a:r>
              <a:rPr lang="en-US">
                <a:cs typeface="Calibri"/>
              </a:rPr>
              <a:t> </a:t>
            </a:r>
            <a:r>
              <a:rPr lang="en-US" err="1">
                <a:cs typeface="Calibri"/>
              </a:rPr>
              <a:t>opgave</a:t>
            </a:r>
            <a:r>
              <a:rPr lang="en-US">
                <a:cs typeface="Calibri"/>
              </a:rPr>
              <a:t> </a:t>
            </a:r>
            <a:r>
              <a:rPr lang="en-US" err="1">
                <a:cs typeface="Calibri"/>
              </a:rPr>
              <a:t>bepaalt</a:t>
            </a:r>
            <a:r>
              <a:rPr lang="en-US">
                <a:cs typeface="Calibri"/>
              </a:rPr>
              <a:t> hoe </a:t>
            </a:r>
            <a:r>
              <a:rPr lang="en-US" err="1">
                <a:cs typeface="Calibri"/>
              </a:rPr>
              <a:t>goed</a:t>
            </a:r>
            <a:r>
              <a:rPr lang="en-US">
                <a:cs typeface="Calibri"/>
              </a:rPr>
              <a:t> </a:t>
            </a:r>
            <a:r>
              <a:rPr lang="en-US" err="1">
                <a:cs typeface="Calibri"/>
              </a:rPr>
              <a:t>wij</a:t>
            </a:r>
            <a:r>
              <a:rPr lang="en-US">
                <a:cs typeface="Calibri"/>
              </a:rPr>
              <a:t> het </a:t>
            </a:r>
            <a:r>
              <a:rPr lang="en-US" err="1">
                <a:cs typeface="Calibri"/>
              </a:rPr>
              <a:t>doen</a:t>
            </a:r>
            <a:r>
              <a:rPr lang="en-US">
                <a:cs typeface="Calibri"/>
              </a:rPr>
              <a:t>. Je </a:t>
            </a:r>
            <a:r>
              <a:rPr lang="en-US" err="1">
                <a:cs typeface="Calibri"/>
              </a:rPr>
              <a:t>hebt</a:t>
            </a:r>
            <a:r>
              <a:rPr lang="en-US">
                <a:cs typeface="Calibri"/>
              </a:rPr>
              <a:t> </a:t>
            </a:r>
            <a:r>
              <a:rPr lang="en-US" err="1">
                <a:cs typeface="Calibri"/>
              </a:rPr>
              <a:t>elkaar</a:t>
            </a:r>
            <a:r>
              <a:rPr lang="en-US">
                <a:cs typeface="Calibri"/>
              </a:rPr>
              <a:t> </a:t>
            </a:r>
            <a:r>
              <a:rPr lang="en-US" err="1">
                <a:cs typeface="Calibri"/>
              </a:rPr>
              <a:t>nodig</a:t>
            </a:r>
            <a:r>
              <a:rPr lang="en-US">
                <a:cs typeface="Calibri"/>
              </a:rPr>
              <a:t>, zo zit </a:t>
            </a:r>
            <a:r>
              <a:rPr lang="en-US" err="1">
                <a:cs typeface="Calibri"/>
              </a:rPr>
              <a:t>ik</a:t>
            </a:r>
            <a:r>
              <a:rPr lang="en-US">
                <a:cs typeface="Calibri"/>
              </a:rPr>
              <a:t> in de </a:t>
            </a:r>
            <a:r>
              <a:rPr lang="en-US" err="1">
                <a:cs typeface="Calibri"/>
              </a:rPr>
              <a:t>wedstrijd</a:t>
            </a:r>
            <a:r>
              <a:rPr lang="en-US">
                <a:cs typeface="Calibri"/>
              </a:rPr>
              <a:t> </a:t>
            </a:r>
            <a:r>
              <a:rPr lang="en-US" err="1">
                <a:cs typeface="Calibri"/>
              </a:rPr>
              <a:t>en</a:t>
            </a:r>
            <a:r>
              <a:rPr lang="en-US">
                <a:cs typeface="Calibri"/>
              </a:rPr>
              <a:t> </a:t>
            </a:r>
            <a:r>
              <a:rPr lang="en-US" err="1">
                <a:cs typeface="Calibri"/>
              </a:rPr>
              <a:t>daarom</a:t>
            </a:r>
            <a:r>
              <a:rPr lang="en-US">
                <a:cs typeface="Calibri"/>
              </a:rPr>
              <a:t> </a:t>
            </a:r>
            <a:r>
              <a:rPr lang="en-US" err="1">
                <a:cs typeface="Calibri"/>
              </a:rPr>
              <a:t>willen</a:t>
            </a:r>
            <a:r>
              <a:rPr lang="en-US">
                <a:cs typeface="Calibri"/>
              </a:rPr>
              <a:t> we het er over </a:t>
            </a:r>
            <a:r>
              <a:rPr lang="en-US" err="1">
                <a:cs typeface="Calibri"/>
              </a:rPr>
              <a:t>hebben</a:t>
            </a:r>
            <a:r>
              <a:rPr lang="en-US">
                <a:cs typeface="Calibri"/>
              </a:rPr>
              <a:t> in </a:t>
            </a:r>
            <a:r>
              <a:rPr lang="en-US" err="1">
                <a:cs typeface="Calibri"/>
              </a:rPr>
              <a:t>deze</a:t>
            </a:r>
            <a:r>
              <a:rPr lang="en-US">
                <a:cs typeface="Calibri"/>
              </a:rPr>
              <a:t> workshop.</a:t>
            </a:r>
          </a:p>
          <a:p>
            <a:endParaRPr lang="en-US">
              <a:cs typeface="Calibri"/>
            </a:endParaRPr>
          </a:p>
          <a:p>
            <a:r>
              <a:rPr lang="en-US" b="1">
                <a:cs typeface="Calibri"/>
              </a:rPr>
              <a:t>OLAF</a:t>
            </a:r>
          </a:p>
          <a:p>
            <a:endParaRPr lang="en-US" b="1">
              <a:cs typeface="Calibri"/>
            </a:endParaRPr>
          </a:p>
          <a:p>
            <a:endParaRPr lang="en-US" b="1">
              <a:cs typeface="Calibri"/>
            </a:endParaRPr>
          </a:p>
          <a:p>
            <a:endParaRPr lang="en-US">
              <a:cs typeface="Calibri"/>
            </a:endParaRPr>
          </a:p>
          <a:p>
            <a:r>
              <a:rPr lang="en-US" err="1">
                <a:cs typeface="Calibri"/>
              </a:rPr>
              <a:t>Voordat</a:t>
            </a:r>
            <a:r>
              <a:rPr lang="en-US">
                <a:cs typeface="Calibri"/>
              </a:rPr>
              <a:t> we </a:t>
            </a:r>
            <a:r>
              <a:rPr lang="en-US" err="1">
                <a:cs typeface="Calibri"/>
              </a:rPr>
              <a:t>verder</a:t>
            </a:r>
            <a:r>
              <a:rPr lang="en-US">
                <a:cs typeface="Calibri"/>
              </a:rPr>
              <a:t> </a:t>
            </a:r>
            <a:r>
              <a:rPr lang="en-US" err="1">
                <a:cs typeface="Calibri"/>
              </a:rPr>
              <a:t>gaan</a:t>
            </a:r>
            <a:r>
              <a:rPr lang="en-US">
                <a:cs typeface="Calibri"/>
              </a:rPr>
              <a:t> </a:t>
            </a:r>
            <a:r>
              <a:rPr lang="en-US" err="1">
                <a:cs typeface="Calibri"/>
              </a:rPr>
              <a:t>eerst</a:t>
            </a:r>
            <a:r>
              <a:rPr lang="en-US">
                <a:cs typeface="Calibri"/>
              </a:rPr>
              <a:t> even de </a:t>
            </a:r>
            <a:r>
              <a:rPr lang="en-US" err="1">
                <a:cs typeface="Calibri"/>
              </a:rPr>
              <a:t>vraag</a:t>
            </a:r>
            <a:r>
              <a:rPr lang="en-US">
                <a:cs typeface="Calibri"/>
              </a:rPr>
              <a:t> </a:t>
            </a:r>
            <a:r>
              <a:rPr lang="en-US" err="1">
                <a:cs typeface="Calibri"/>
              </a:rPr>
              <a:t>aan</a:t>
            </a:r>
            <a:r>
              <a:rPr lang="en-US">
                <a:cs typeface="Calibri"/>
              </a:rPr>
              <a:t> </a:t>
            </a:r>
            <a:r>
              <a:rPr lang="en-US" err="1">
                <a:cs typeface="Calibri"/>
              </a:rPr>
              <a:t>jullie</a:t>
            </a:r>
            <a:r>
              <a:rPr lang="en-US">
                <a:cs typeface="Calibri"/>
              </a:rPr>
              <a:t> over de </a:t>
            </a:r>
            <a:r>
              <a:rPr lang="en-US" err="1">
                <a:cs typeface="Calibri"/>
              </a:rPr>
              <a:t>samenwerking</a:t>
            </a:r>
            <a:r>
              <a:rPr lang="en-US">
                <a:cs typeface="Calibri"/>
              </a:rPr>
              <a:t> met je WOR </a:t>
            </a:r>
            <a:r>
              <a:rPr lang="en-US" err="1">
                <a:cs typeface="Calibri"/>
              </a:rPr>
              <a:t>bestuurder</a:t>
            </a:r>
            <a:r>
              <a:rPr lang="en-US">
                <a:cs typeface="Calibri"/>
              </a:rPr>
              <a:t>:</a:t>
            </a:r>
          </a:p>
        </p:txBody>
      </p:sp>
      <p:sp>
        <p:nvSpPr>
          <p:cNvPr id="4" name="Slide Number Placeholder 3"/>
          <p:cNvSpPr>
            <a:spLocks noGrp="1"/>
          </p:cNvSpPr>
          <p:nvPr>
            <p:ph type="sldNum" sz="quarter" idx="5"/>
          </p:nvPr>
        </p:nvSpPr>
        <p:spPr/>
        <p:txBody>
          <a:bodyPr/>
          <a:lstStyle/>
          <a:p>
            <a:fld id="{A64BC069-74E5-414B-BB45-2943CCD381E3}" type="slidenum">
              <a:rPr lang="nl-NL" smtClean="0"/>
              <a:t>5</a:t>
            </a:fld>
            <a:endParaRPr lang="nl-NL"/>
          </a:p>
        </p:txBody>
      </p:sp>
    </p:spTree>
    <p:extLst>
      <p:ext uri="{BB962C8B-B14F-4D97-AF65-F5344CB8AC3E}">
        <p14:creationId xmlns:p14="http://schemas.microsoft.com/office/powerpoint/2010/main" val="215229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Allemaal</a:t>
            </a:r>
            <a:r>
              <a:rPr lang="en-US">
                <a:ea typeface="Calibri"/>
                <a:cs typeface="Calibri"/>
              </a:rPr>
              <a:t> </a:t>
            </a:r>
            <a:r>
              <a:rPr lang="en-US" err="1">
                <a:ea typeface="Calibri"/>
                <a:cs typeface="Calibri"/>
              </a:rPr>
              <a:t>gaan</a:t>
            </a:r>
            <a:r>
              <a:rPr lang="en-US">
                <a:ea typeface="Calibri"/>
                <a:cs typeface="Calibri"/>
              </a:rPr>
              <a:t> </a:t>
            </a:r>
            <a:r>
              <a:rPr lang="en-US" err="1">
                <a:ea typeface="Calibri"/>
                <a:cs typeface="Calibri"/>
              </a:rPr>
              <a:t>staan</a:t>
            </a:r>
            <a:r>
              <a:rPr lang="en-US">
                <a:ea typeface="Calibri"/>
                <a:cs typeface="Calibri"/>
              </a:rPr>
              <a:t> – ga </a:t>
            </a:r>
            <a:r>
              <a:rPr lang="en-US" err="1">
                <a:ea typeface="Calibri"/>
                <a:cs typeface="Calibri"/>
              </a:rPr>
              <a:t>zitten</a:t>
            </a:r>
            <a:r>
              <a:rPr lang="en-US">
                <a:ea typeface="Calibri"/>
                <a:cs typeface="Calibri"/>
              </a:rPr>
              <a:t> </a:t>
            </a:r>
            <a:r>
              <a:rPr lang="en-US" err="1">
                <a:ea typeface="Calibri"/>
                <a:cs typeface="Calibri"/>
              </a:rPr>
              <a:t>als</a:t>
            </a:r>
            <a:r>
              <a:rPr lang="en-US">
                <a:ea typeface="Calibri"/>
                <a:cs typeface="Calibri"/>
              </a:rPr>
              <a:t> je de </a:t>
            </a:r>
            <a:r>
              <a:rPr lang="en-US" err="1">
                <a:ea typeface="Calibri"/>
                <a:cs typeface="Calibri"/>
              </a:rPr>
              <a:t>vraag</a:t>
            </a:r>
            <a:r>
              <a:rPr lang="en-US">
                <a:ea typeface="Calibri"/>
                <a:cs typeface="Calibri"/>
              </a:rPr>
              <a:t> met NEE </a:t>
            </a:r>
            <a:r>
              <a:rPr lang="en-US" err="1">
                <a:ea typeface="Calibri"/>
                <a:cs typeface="Calibri"/>
              </a:rPr>
              <a:t>moet</a:t>
            </a:r>
            <a:r>
              <a:rPr lang="en-US">
                <a:ea typeface="Calibri"/>
                <a:cs typeface="Calibri"/>
              </a:rPr>
              <a:t> </a:t>
            </a:r>
            <a:r>
              <a:rPr lang="en-US" err="1">
                <a:ea typeface="Calibri"/>
                <a:cs typeface="Calibri"/>
              </a:rPr>
              <a:t>beantwoorden</a:t>
            </a:r>
            <a:endParaRPr lang="en-US">
              <a:ea typeface="Calibri"/>
              <a:cs typeface="Calibri"/>
            </a:endParaRPr>
          </a:p>
          <a:p>
            <a:endParaRPr lang="en-US">
              <a:ea typeface="Calibri"/>
              <a:cs typeface="Calibri"/>
            </a:endParaRPr>
          </a:p>
          <a:p>
            <a:endParaRPr lang="en-US">
              <a:ea typeface="Calibri"/>
              <a:cs typeface="Calibri"/>
            </a:endParaRPr>
          </a:p>
          <a:p>
            <a:r>
              <a:rPr lang="en-US">
                <a:ea typeface="Calibri"/>
                <a:cs typeface="Calibri"/>
              </a:rPr>
              <a:t>OLAF: </a:t>
            </a:r>
            <a:r>
              <a:rPr lang="en-US" err="1">
                <a:ea typeface="Calibri"/>
                <a:cs typeface="Calibri"/>
              </a:rPr>
              <a:t>kijk</a:t>
            </a:r>
            <a:r>
              <a:rPr lang="en-US">
                <a:ea typeface="Calibri"/>
                <a:cs typeface="Calibri"/>
              </a:rPr>
              <a:t> </a:t>
            </a:r>
            <a:r>
              <a:rPr lang="en-US" err="1">
                <a:ea typeface="Calibri"/>
                <a:cs typeface="Calibri"/>
              </a:rPr>
              <a:t>jij</a:t>
            </a:r>
            <a:r>
              <a:rPr lang="en-US">
                <a:ea typeface="Calibri"/>
                <a:cs typeface="Calibri"/>
              </a:rPr>
              <a:t> </a:t>
            </a:r>
            <a:r>
              <a:rPr lang="en-US" err="1">
                <a:ea typeface="Calibri"/>
                <a:cs typeface="Calibri"/>
              </a:rPr>
              <a:t>nog</a:t>
            </a:r>
            <a:r>
              <a:rPr lang="en-US">
                <a:ea typeface="Calibri"/>
                <a:cs typeface="Calibri"/>
              </a:rPr>
              <a:t> even </a:t>
            </a:r>
            <a:r>
              <a:rPr lang="en-US" err="1">
                <a:ea typeface="Calibri"/>
                <a:cs typeface="Calibri"/>
              </a:rPr>
              <a:t>goed</a:t>
            </a:r>
            <a:r>
              <a:rPr lang="en-US">
                <a:ea typeface="Calibri"/>
                <a:cs typeface="Calibri"/>
              </a:rPr>
              <a:t> </a:t>
            </a:r>
            <a:r>
              <a:rPr lang="en-US" err="1">
                <a:ea typeface="Calibri"/>
                <a:cs typeface="Calibri"/>
              </a:rPr>
              <a:t>naar</a:t>
            </a:r>
            <a:r>
              <a:rPr lang="en-US">
                <a:ea typeface="Calibri"/>
                <a:cs typeface="Calibri"/>
              </a:rPr>
              <a:t> </a:t>
            </a:r>
            <a:r>
              <a:rPr lang="en-US" err="1">
                <a:ea typeface="Calibri"/>
                <a:cs typeface="Calibri"/>
              </a:rPr>
              <a:t>deze</a:t>
            </a:r>
            <a:r>
              <a:rPr lang="en-US">
                <a:ea typeface="Calibri"/>
                <a:cs typeface="Calibri"/>
              </a:rPr>
              <a:t> </a:t>
            </a:r>
            <a:r>
              <a:rPr lang="en-US" err="1">
                <a:ea typeface="Calibri"/>
                <a:cs typeface="Calibri"/>
              </a:rPr>
              <a:t>vragen</a:t>
            </a:r>
            <a:r>
              <a:rPr lang="en-US">
                <a:ea typeface="Calibri"/>
                <a:cs typeface="Calibri"/>
              </a:rPr>
              <a:t>, de </a:t>
            </a:r>
            <a:r>
              <a:rPr lang="en-US" err="1">
                <a:ea typeface="Calibri"/>
                <a:cs typeface="Calibri"/>
              </a:rPr>
              <a:t>antwoorden</a:t>
            </a:r>
            <a:r>
              <a:rPr lang="en-US">
                <a:ea typeface="Calibri"/>
                <a:cs typeface="Calibri"/>
              </a:rPr>
              <a:t> </a:t>
            </a:r>
            <a:r>
              <a:rPr lang="en-US" err="1">
                <a:ea typeface="Calibri"/>
                <a:cs typeface="Calibri"/>
              </a:rPr>
              <a:t>moeten</a:t>
            </a:r>
            <a:r>
              <a:rPr lang="en-US">
                <a:ea typeface="Calibri"/>
                <a:cs typeface="Calibri"/>
              </a:rPr>
              <a:t> </a:t>
            </a:r>
            <a:r>
              <a:rPr lang="en-US" err="1">
                <a:ea typeface="Calibri"/>
                <a:cs typeface="Calibri"/>
              </a:rPr>
              <a:t>een</a:t>
            </a:r>
            <a:r>
              <a:rPr lang="en-US">
                <a:ea typeface="Calibri"/>
                <a:cs typeface="Calibri"/>
              </a:rPr>
              <a:t> </a:t>
            </a:r>
            <a:r>
              <a:rPr lang="en-US" err="1">
                <a:ea typeface="Calibri"/>
                <a:cs typeface="Calibri"/>
              </a:rPr>
              <a:t>beeld</a:t>
            </a:r>
            <a:r>
              <a:rPr lang="en-US">
                <a:ea typeface="Calibri"/>
                <a:cs typeface="Calibri"/>
              </a:rPr>
              <a:t> </a:t>
            </a:r>
            <a:r>
              <a:rPr lang="en-US" err="1">
                <a:ea typeface="Calibri"/>
                <a:cs typeface="Calibri"/>
              </a:rPr>
              <a:t>geven</a:t>
            </a:r>
            <a:r>
              <a:rPr lang="en-US">
                <a:ea typeface="Calibri"/>
                <a:cs typeface="Calibri"/>
              </a:rPr>
              <a:t> van </a:t>
            </a:r>
            <a:r>
              <a:rPr lang="en-US" err="1">
                <a:ea typeface="Calibri"/>
                <a:cs typeface="Calibri"/>
              </a:rPr>
              <a:t>waar</a:t>
            </a:r>
            <a:r>
              <a:rPr lang="en-US">
                <a:ea typeface="Calibri"/>
                <a:cs typeface="Calibri"/>
              </a:rPr>
              <a:t> de </a:t>
            </a:r>
            <a:r>
              <a:rPr lang="en-US" err="1">
                <a:ea typeface="Calibri"/>
                <a:cs typeface="Calibri"/>
              </a:rPr>
              <a:t>aanwezigen</a:t>
            </a:r>
            <a:r>
              <a:rPr lang="en-US">
                <a:ea typeface="Calibri"/>
                <a:cs typeface="Calibri"/>
              </a:rPr>
              <a:t> </a:t>
            </a:r>
            <a:r>
              <a:rPr lang="en-US" err="1">
                <a:ea typeface="Calibri"/>
                <a:cs typeface="Calibri"/>
              </a:rPr>
              <a:t>staan</a:t>
            </a:r>
            <a:r>
              <a:rPr lang="en-US">
                <a:ea typeface="Calibri"/>
                <a:cs typeface="Calibri"/>
              </a:rPr>
              <a:t> met de </a:t>
            </a:r>
            <a:r>
              <a:rPr lang="en-US" err="1">
                <a:ea typeface="Calibri"/>
                <a:cs typeface="Calibri"/>
              </a:rPr>
              <a:t>samenwerking</a:t>
            </a:r>
            <a:r>
              <a:rPr lang="en-US">
                <a:ea typeface="Calibri"/>
                <a:cs typeface="Calibri"/>
              </a:rPr>
              <a:t>. </a:t>
            </a:r>
            <a:r>
              <a:rPr lang="en-US" err="1">
                <a:ea typeface="Calibri"/>
                <a:cs typeface="Calibri"/>
              </a:rPr>
              <a:t>Eventueel</a:t>
            </a:r>
            <a:r>
              <a:rPr lang="en-US">
                <a:ea typeface="Calibri"/>
                <a:cs typeface="Calibri"/>
              </a:rPr>
              <a:t> </a:t>
            </a:r>
            <a:r>
              <a:rPr lang="en-US" err="1">
                <a:ea typeface="Calibri"/>
                <a:cs typeface="Calibri"/>
              </a:rPr>
              <a:t>eentje</a:t>
            </a:r>
            <a:r>
              <a:rPr lang="en-US">
                <a:ea typeface="Calibri"/>
                <a:cs typeface="Calibri"/>
              </a:rPr>
              <a:t> </a:t>
            </a:r>
            <a:r>
              <a:rPr lang="en-US" err="1">
                <a:ea typeface="Calibri"/>
                <a:cs typeface="Calibri"/>
              </a:rPr>
              <a:t>weglaten</a:t>
            </a:r>
            <a:r>
              <a:rPr lang="en-US">
                <a:ea typeface="Calibri"/>
                <a:cs typeface="Calibri"/>
              </a:rPr>
              <a:t>? Vijf </a:t>
            </a:r>
            <a:r>
              <a:rPr lang="en-US" err="1">
                <a:ea typeface="Calibri"/>
                <a:cs typeface="Calibri"/>
              </a:rPr>
              <a:t>lijkt</a:t>
            </a:r>
            <a:r>
              <a:rPr lang="en-US">
                <a:ea typeface="Calibri"/>
                <a:cs typeface="Calibri"/>
              </a:rPr>
              <a:t> me best </a:t>
            </a:r>
            <a:r>
              <a:rPr lang="en-US" err="1">
                <a:ea typeface="Calibri"/>
                <a:cs typeface="Calibri"/>
              </a:rPr>
              <a:t>veel</a:t>
            </a:r>
            <a:r>
              <a:rPr lang="en-US">
                <a:ea typeface="Calibri"/>
                <a:cs typeface="Calibri"/>
              </a:rPr>
              <a:t>.</a:t>
            </a:r>
          </a:p>
        </p:txBody>
      </p:sp>
      <p:sp>
        <p:nvSpPr>
          <p:cNvPr id="4" name="Slide Number Placeholder 3"/>
          <p:cNvSpPr>
            <a:spLocks noGrp="1"/>
          </p:cNvSpPr>
          <p:nvPr>
            <p:ph type="sldNum" sz="quarter" idx="5"/>
          </p:nvPr>
        </p:nvSpPr>
        <p:spPr/>
        <p:txBody>
          <a:bodyPr/>
          <a:lstStyle/>
          <a:p>
            <a:fld id="{A64BC069-74E5-414B-BB45-2943CCD381E3}" type="slidenum">
              <a:rPr lang="nl-NL" smtClean="0"/>
              <a:t>6</a:t>
            </a:fld>
            <a:endParaRPr lang="nl-NL"/>
          </a:p>
        </p:txBody>
      </p:sp>
    </p:spTree>
    <p:extLst>
      <p:ext uri="{BB962C8B-B14F-4D97-AF65-F5344CB8AC3E}">
        <p14:creationId xmlns:p14="http://schemas.microsoft.com/office/powerpoint/2010/main" val="59567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MARION</a:t>
            </a:r>
          </a:p>
          <a:p>
            <a:endParaRPr lang="en-US">
              <a:ea typeface="Calibri"/>
              <a:cs typeface="Calibri"/>
            </a:endParaRPr>
          </a:p>
          <a:p>
            <a:r>
              <a:rPr lang="en-US">
                <a:ea typeface="Calibri"/>
                <a:cs typeface="Calibri"/>
              </a:rPr>
              <a:t>SW </a:t>
            </a:r>
            <a:r>
              <a:rPr lang="en-US" err="1">
                <a:ea typeface="Calibri"/>
                <a:cs typeface="Calibri"/>
              </a:rPr>
              <a:t>bedrijven</a:t>
            </a:r>
            <a:r>
              <a:rPr lang="en-US">
                <a:ea typeface="Calibri"/>
                <a:cs typeface="Calibri"/>
              </a:rPr>
              <a:t> </a:t>
            </a:r>
            <a:r>
              <a:rPr lang="en-US" err="1">
                <a:ea typeface="Calibri"/>
                <a:cs typeface="Calibri"/>
              </a:rPr>
              <a:t>krijgen</a:t>
            </a:r>
            <a:r>
              <a:rPr lang="en-US">
                <a:ea typeface="Calibri"/>
                <a:cs typeface="Calibri"/>
              </a:rPr>
              <a:t> met de </a:t>
            </a:r>
            <a:r>
              <a:rPr lang="en-US" err="1">
                <a:ea typeface="Calibri"/>
                <a:cs typeface="Calibri"/>
              </a:rPr>
              <a:t>komst</a:t>
            </a:r>
            <a:r>
              <a:rPr lang="en-US">
                <a:ea typeface="Calibri"/>
                <a:cs typeface="Calibri"/>
              </a:rPr>
              <a:t> van de </a:t>
            </a:r>
            <a:r>
              <a:rPr lang="en-US" err="1">
                <a:ea typeface="Calibri"/>
                <a:cs typeface="Calibri"/>
              </a:rPr>
              <a:t>Participatiewet</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ontwikkelingen</a:t>
            </a:r>
            <a:r>
              <a:rPr lang="en-US">
                <a:ea typeface="Calibri"/>
                <a:cs typeface="Calibri"/>
              </a:rPr>
              <a:t> in het </a:t>
            </a:r>
            <a:r>
              <a:rPr lang="en-US" err="1">
                <a:ea typeface="Calibri"/>
                <a:cs typeface="Calibri"/>
              </a:rPr>
              <a:t>Sociciaal</a:t>
            </a:r>
            <a:r>
              <a:rPr lang="en-US">
                <a:ea typeface="Calibri"/>
                <a:cs typeface="Calibri"/>
              </a:rPr>
              <a:t> </a:t>
            </a:r>
            <a:r>
              <a:rPr lang="en-US" err="1">
                <a:ea typeface="Calibri"/>
                <a:cs typeface="Calibri"/>
              </a:rPr>
              <a:t>Domein</a:t>
            </a:r>
            <a:r>
              <a:rPr lang="en-US">
                <a:ea typeface="Calibri"/>
                <a:cs typeface="Calibri"/>
              </a:rPr>
              <a:t> steeds </a:t>
            </a:r>
            <a:r>
              <a:rPr lang="en-US" err="1">
                <a:ea typeface="Calibri"/>
                <a:cs typeface="Calibri"/>
              </a:rPr>
              <a:t>meer</a:t>
            </a:r>
            <a:r>
              <a:rPr lang="en-US">
                <a:ea typeface="Calibri"/>
                <a:cs typeface="Calibri"/>
              </a:rPr>
              <a:t> de </a:t>
            </a:r>
            <a:r>
              <a:rPr lang="en-US" err="1">
                <a:ea typeface="Calibri"/>
                <a:cs typeface="Calibri"/>
              </a:rPr>
              <a:t>opdracht</a:t>
            </a:r>
            <a:r>
              <a:rPr lang="en-US">
                <a:ea typeface="Calibri"/>
                <a:cs typeface="Calibri"/>
              </a:rPr>
              <a:t> om de </a:t>
            </a:r>
            <a:r>
              <a:rPr lang="en-US" err="1">
                <a:ea typeface="Calibri"/>
                <a:cs typeface="Calibri"/>
              </a:rPr>
              <a:t>ontwikkeling</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groei</a:t>
            </a:r>
            <a:r>
              <a:rPr lang="en-US">
                <a:ea typeface="Calibri"/>
                <a:cs typeface="Calibri"/>
              </a:rPr>
              <a:t> van </a:t>
            </a:r>
            <a:r>
              <a:rPr lang="en-US" err="1">
                <a:ea typeface="Calibri"/>
                <a:cs typeface="Calibri"/>
              </a:rPr>
              <a:t>mensen</a:t>
            </a:r>
            <a:r>
              <a:rPr lang="en-US">
                <a:ea typeface="Calibri"/>
                <a:cs typeface="Calibri"/>
              </a:rPr>
              <a:t> </a:t>
            </a:r>
            <a:r>
              <a:rPr lang="en-US" err="1">
                <a:ea typeface="Calibri"/>
                <a:cs typeface="Calibri"/>
              </a:rPr>
              <a:t>centraal</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stellen</a:t>
            </a:r>
            <a:r>
              <a:rPr lang="en-US">
                <a:ea typeface="Calibri"/>
                <a:cs typeface="Calibri"/>
              </a:rPr>
              <a:t>.</a:t>
            </a:r>
          </a:p>
          <a:p>
            <a:r>
              <a:rPr lang="en-US">
                <a:ea typeface="Calibri"/>
                <a:cs typeface="Calibri"/>
              </a:rPr>
              <a:t>Er </a:t>
            </a:r>
            <a:r>
              <a:rPr lang="en-US" err="1">
                <a:ea typeface="Calibri"/>
                <a:cs typeface="Calibri"/>
              </a:rPr>
              <a:t>komen</a:t>
            </a:r>
            <a:r>
              <a:rPr lang="en-US">
                <a:ea typeface="Calibri"/>
                <a:cs typeface="Calibri"/>
              </a:rPr>
              <a:t> </a:t>
            </a:r>
            <a:r>
              <a:rPr lang="en-US" err="1">
                <a:ea typeface="Calibri"/>
                <a:cs typeface="Calibri"/>
              </a:rPr>
              <a:t>nieuwe</a:t>
            </a:r>
            <a:r>
              <a:rPr lang="en-US">
                <a:ea typeface="Calibri"/>
                <a:cs typeface="Calibri"/>
              </a:rPr>
              <a:t> </a:t>
            </a:r>
            <a:r>
              <a:rPr lang="en-US" err="1">
                <a:ea typeface="Calibri"/>
                <a:cs typeface="Calibri"/>
              </a:rPr>
              <a:t>doelgroepen</a:t>
            </a:r>
            <a:r>
              <a:rPr lang="en-US">
                <a:ea typeface="Calibri"/>
                <a:cs typeface="Calibri"/>
              </a:rPr>
              <a:t> </a:t>
            </a:r>
            <a:r>
              <a:rPr lang="en-US" err="1">
                <a:ea typeface="Calibri"/>
                <a:cs typeface="Calibri"/>
              </a:rPr>
              <a:t>zoals</a:t>
            </a:r>
            <a:r>
              <a:rPr lang="en-US">
                <a:ea typeface="Calibri"/>
                <a:cs typeface="Calibri"/>
              </a:rPr>
              <a:t> </a:t>
            </a:r>
            <a:r>
              <a:rPr lang="en-US" err="1">
                <a:ea typeface="Calibri"/>
                <a:cs typeface="Calibri"/>
              </a:rPr>
              <a:t>statushouders</a:t>
            </a:r>
            <a:r>
              <a:rPr lang="en-US">
                <a:ea typeface="Calibri"/>
                <a:cs typeface="Calibri"/>
              </a:rPr>
              <a:t>, </a:t>
            </a:r>
            <a:r>
              <a:rPr lang="en-US" err="1">
                <a:ea typeface="Calibri"/>
                <a:cs typeface="Calibri"/>
              </a:rPr>
              <a:t>mensen</a:t>
            </a:r>
            <a:r>
              <a:rPr lang="en-US">
                <a:ea typeface="Calibri"/>
                <a:cs typeface="Calibri"/>
              </a:rPr>
              <a:t> met </a:t>
            </a:r>
            <a:r>
              <a:rPr lang="en-US" err="1">
                <a:ea typeface="Calibri"/>
                <a:cs typeface="Calibri"/>
              </a:rPr>
              <a:t>een</a:t>
            </a:r>
            <a:r>
              <a:rPr lang="en-US">
                <a:ea typeface="Calibri"/>
                <a:cs typeface="Calibri"/>
              </a:rPr>
              <a:t> </a:t>
            </a:r>
            <a:r>
              <a:rPr lang="en-US" err="1">
                <a:ea typeface="Calibri"/>
                <a:cs typeface="Calibri"/>
              </a:rPr>
              <a:t>psychische</a:t>
            </a:r>
            <a:r>
              <a:rPr lang="en-US">
                <a:ea typeface="Calibri"/>
                <a:cs typeface="Calibri"/>
              </a:rPr>
              <a:t> </a:t>
            </a:r>
            <a:r>
              <a:rPr lang="en-US" err="1">
                <a:ea typeface="Calibri"/>
                <a:cs typeface="Calibri"/>
              </a:rPr>
              <a:t>kwetsbaarheid</a:t>
            </a:r>
            <a:r>
              <a:rPr lang="en-US">
                <a:ea typeface="Calibri"/>
                <a:cs typeface="Calibri"/>
              </a:rPr>
              <a:t>, </a:t>
            </a:r>
            <a:r>
              <a:rPr lang="en-US" err="1">
                <a:ea typeface="Calibri"/>
                <a:cs typeface="Calibri"/>
              </a:rPr>
              <a:t>mensen</a:t>
            </a:r>
            <a:r>
              <a:rPr lang="en-US">
                <a:ea typeface="Calibri"/>
                <a:cs typeface="Calibri"/>
              </a:rPr>
              <a:t> die we </a:t>
            </a:r>
            <a:r>
              <a:rPr lang="en-US" err="1">
                <a:ea typeface="Calibri"/>
                <a:cs typeface="Calibri"/>
              </a:rPr>
              <a:t>beter</a:t>
            </a:r>
            <a:r>
              <a:rPr lang="en-US">
                <a:ea typeface="Calibri"/>
                <a:cs typeface="Calibri"/>
              </a:rPr>
              <a:t> </a:t>
            </a:r>
            <a:r>
              <a:rPr lang="en-US" err="1">
                <a:ea typeface="Calibri"/>
                <a:cs typeface="Calibri"/>
              </a:rPr>
              <a:t>moeten</a:t>
            </a:r>
            <a:r>
              <a:rPr lang="en-US">
                <a:ea typeface="Calibri"/>
                <a:cs typeface="Calibri"/>
              </a:rPr>
              <a:t> </a:t>
            </a:r>
            <a:r>
              <a:rPr lang="en-US" err="1">
                <a:ea typeface="Calibri"/>
                <a:cs typeface="Calibri"/>
              </a:rPr>
              <a:t>leren</a:t>
            </a:r>
            <a:r>
              <a:rPr lang="en-US">
                <a:ea typeface="Calibri"/>
                <a:cs typeface="Calibri"/>
              </a:rPr>
              <a:t> </a:t>
            </a:r>
            <a:r>
              <a:rPr lang="en-US" err="1">
                <a:ea typeface="Calibri"/>
                <a:cs typeface="Calibri"/>
              </a:rPr>
              <a:t>kennen</a:t>
            </a:r>
            <a:r>
              <a:rPr lang="en-US">
                <a:ea typeface="Calibri"/>
                <a:cs typeface="Calibri"/>
              </a:rPr>
              <a:t> dan de SW </a:t>
            </a:r>
            <a:r>
              <a:rPr lang="en-US" err="1">
                <a:ea typeface="Calibri"/>
                <a:cs typeface="Calibri"/>
              </a:rPr>
              <a:t>collega's</a:t>
            </a:r>
            <a:r>
              <a:rPr lang="en-US">
                <a:ea typeface="Calibri"/>
                <a:cs typeface="Calibri"/>
              </a:rPr>
              <a:t> die </a:t>
            </a:r>
            <a:r>
              <a:rPr lang="en-US" err="1">
                <a:ea typeface="Calibri"/>
                <a:cs typeface="Calibri"/>
              </a:rPr>
              <a:t>vaak</a:t>
            </a:r>
            <a:r>
              <a:rPr lang="en-US">
                <a:ea typeface="Calibri"/>
                <a:cs typeface="Calibri"/>
              </a:rPr>
              <a:t> al </a:t>
            </a:r>
            <a:r>
              <a:rPr lang="en-US" err="1">
                <a:ea typeface="Calibri"/>
                <a:cs typeface="Calibri"/>
              </a:rPr>
              <a:t>jaren</a:t>
            </a:r>
            <a:r>
              <a:rPr lang="en-US">
                <a:ea typeface="Calibri"/>
                <a:cs typeface="Calibri"/>
              </a:rPr>
              <a:t> </a:t>
            </a:r>
            <a:r>
              <a:rPr lang="en-US" err="1">
                <a:ea typeface="Calibri"/>
                <a:cs typeface="Calibri"/>
              </a:rPr>
              <a:t>bij</a:t>
            </a:r>
            <a:r>
              <a:rPr lang="en-US">
                <a:ea typeface="Calibri"/>
                <a:cs typeface="Calibri"/>
              </a:rPr>
              <a:t> het </a:t>
            </a:r>
            <a:r>
              <a:rPr lang="en-US" err="1">
                <a:ea typeface="Calibri"/>
                <a:cs typeface="Calibri"/>
              </a:rPr>
              <a:t>bedrijf</a:t>
            </a:r>
            <a:r>
              <a:rPr lang="en-US">
                <a:ea typeface="Calibri"/>
                <a:cs typeface="Calibri"/>
              </a:rPr>
              <a:t> </a:t>
            </a:r>
            <a:r>
              <a:rPr lang="en-US" err="1">
                <a:ea typeface="Calibri"/>
                <a:cs typeface="Calibri"/>
              </a:rPr>
              <a:t>werken</a:t>
            </a:r>
            <a:r>
              <a:rPr lang="en-US">
                <a:ea typeface="Calibri"/>
                <a:cs typeface="Calibri"/>
              </a:rPr>
              <a:t>.</a:t>
            </a:r>
          </a:p>
          <a:p>
            <a:r>
              <a:rPr lang="en-US">
                <a:ea typeface="Calibri"/>
                <a:cs typeface="Calibri"/>
              </a:rPr>
              <a:t>Om </a:t>
            </a:r>
            <a:r>
              <a:rPr lang="en-US" err="1">
                <a:ea typeface="Calibri"/>
                <a:cs typeface="Calibri"/>
              </a:rPr>
              <a:t>ons</a:t>
            </a:r>
            <a:r>
              <a:rPr lang="en-US">
                <a:ea typeface="Calibri"/>
                <a:cs typeface="Calibri"/>
              </a:rPr>
              <a:t> </a:t>
            </a:r>
            <a:r>
              <a:rPr lang="en-US" err="1">
                <a:ea typeface="Calibri"/>
                <a:cs typeface="Calibri"/>
              </a:rPr>
              <a:t>opdracht</a:t>
            </a:r>
            <a:r>
              <a:rPr lang="en-US">
                <a:ea typeface="Calibri"/>
                <a:cs typeface="Calibri"/>
              </a:rPr>
              <a:t> </a:t>
            </a:r>
            <a:r>
              <a:rPr lang="en-US" err="1">
                <a:ea typeface="Calibri"/>
                <a:cs typeface="Calibri"/>
              </a:rPr>
              <a:t>goed</a:t>
            </a:r>
            <a:r>
              <a:rPr lang="en-US">
                <a:ea typeface="Calibri"/>
                <a:cs typeface="Calibri"/>
              </a:rPr>
              <a:t> </a:t>
            </a:r>
            <a:r>
              <a:rPr lang="en-US" err="1">
                <a:ea typeface="Calibri"/>
                <a:cs typeface="Calibri"/>
              </a:rPr>
              <a:t>uit</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voeren</a:t>
            </a:r>
            <a:r>
              <a:rPr lang="en-US">
                <a:ea typeface="Calibri"/>
                <a:cs typeface="Calibri"/>
              </a:rPr>
              <a:t> is het </a:t>
            </a:r>
            <a:r>
              <a:rPr lang="en-US" err="1">
                <a:ea typeface="Calibri"/>
                <a:cs typeface="Calibri"/>
              </a:rPr>
              <a:t>nodig</a:t>
            </a:r>
            <a:r>
              <a:rPr lang="en-US">
                <a:ea typeface="Calibri"/>
                <a:cs typeface="Calibri"/>
              </a:rPr>
              <a:t> </a:t>
            </a:r>
            <a:r>
              <a:rPr lang="en-US" err="1">
                <a:ea typeface="Calibri"/>
                <a:cs typeface="Calibri"/>
              </a:rPr>
              <a:t>dat</a:t>
            </a:r>
            <a:r>
              <a:rPr lang="en-US">
                <a:ea typeface="Calibri"/>
                <a:cs typeface="Calibri"/>
              </a:rPr>
              <a:t> we steeds </a:t>
            </a:r>
            <a:r>
              <a:rPr lang="en-US" err="1">
                <a:ea typeface="Calibri"/>
                <a:cs typeface="Calibri"/>
              </a:rPr>
              <a:t>meer</a:t>
            </a:r>
            <a:r>
              <a:rPr lang="en-US">
                <a:ea typeface="Calibri"/>
                <a:cs typeface="Calibri"/>
              </a:rPr>
              <a:t> </a:t>
            </a:r>
            <a:r>
              <a:rPr lang="en-US" err="1">
                <a:ea typeface="Calibri"/>
                <a:cs typeface="Calibri"/>
              </a:rPr>
              <a:t>aandacht</a:t>
            </a:r>
            <a:r>
              <a:rPr lang="en-US">
                <a:ea typeface="Calibri"/>
                <a:cs typeface="Calibri"/>
              </a:rPr>
              <a:t> </a:t>
            </a:r>
            <a:r>
              <a:rPr lang="en-US" err="1">
                <a:ea typeface="Calibri"/>
                <a:cs typeface="Calibri"/>
              </a:rPr>
              <a:t>hebben</a:t>
            </a:r>
            <a:r>
              <a:rPr lang="en-US">
                <a:ea typeface="Calibri"/>
                <a:cs typeface="Calibri"/>
              </a:rPr>
              <a:t> </a:t>
            </a:r>
            <a:r>
              <a:rPr lang="en-US" err="1">
                <a:ea typeface="Calibri"/>
                <a:cs typeface="Calibri"/>
              </a:rPr>
              <a:t>voor</a:t>
            </a:r>
            <a:r>
              <a:rPr lang="en-US">
                <a:ea typeface="Calibri"/>
                <a:cs typeface="Calibri"/>
              </a:rPr>
              <a:t> </a:t>
            </a:r>
            <a:r>
              <a:rPr lang="en-US" err="1">
                <a:ea typeface="Calibri"/>
                <a:cs typeface="Calibri"/>
              </a:rPr>
              <a:t>niet</a:t>
            </a:r>
            <a:r>
              <a:rPr lang="en-US">
                <a:ea typeface="Calibri"/>
                <a:cs typeface="Calibri"/>
              </a:rPr>
              <a:t> </a:t>
            </a:r>
            <a:r>
              <a:rPr lang="en-US" err="1">
                <a:ea typeface="Calibri"/>
                <a:cs typeface="Calibri"/>
              </a:rPr>
              <a:t>alleen</a:t>
            </a:r>
            <a:r>
              <a:rPr lang="en-US">
                <a:ea typeface="Calibri"/>
                <a:cs typeface="Calibri"/>
              </a:rPr>
              <a:t> </a:t>
            </a:r>
            <a:r>
              <a:rPr lang="en-US" err="1">
                <a:ea typeface="Calibri"/>
                <a:cs typeface="Calibri"/>
              </a:rPr>
              <a:t>werk</a:t>
            </a:r>
            <a:r>
              <a:rPr lang="en-US">
                <a:ea typeface="Calibri"/>
                <a:cs typeface="Calibri"/>
              </a:rPr>
              <a:t> maar </a:t>
            </a:r>
            <a:r>
              <a:rPr lang="en-US" err="1">
                <a:ea typeface="Calibri"/>
                <a:cs typeface="Calibri"/>
              </a:rPr>
              <a:t>ook</a:t>
            </a:r>
            <a:r>
              <a:rPr lang="en-US">
                <a:ea typeface="Calibri"/>
                <a:cs typeface="Calibri"/>
              </a:rPr>
              <a:t> </a:t>
            </a:r>
            <a:r>
              <a:rPr lang="en-US" err="1">
                <a:ea typeface="Calibri"/>
                <a:cs typeface="Calibri"/>
              </a:rPr>
              <a:t>voor</a:t>
            </a:r>
            <a:r>
              <a:rPr lang="en-US">
                <a:ea typeface="Calibri"/>
                <a:cs typeface="Calibri"/>
              </a:rPr>
              <a:t> </a:t>
            </a:r>
            <a:r>
              <a:rPr lang="en-US" err="1">
                <a:ea typeface="Calibri"/>
                <a:cs typeface="Calibri"/>
              </a:rPr>
              <a:t>andere</a:t>
            </a:r>
            <a:r>
              <a:rPr lang="en-US">
                <a:ea typeface="Calibri"/>
                <a:cs typeface="Calibri"/>
              </a:rPr>
              <a:t> </a:t>
            </a:r>
            <a:r>
              <a:rPr lang="en-US" err="1">
                <a:ea typeface="Calibri"/>
                <a:cs typeface="Calibri"/>
              </a:rPr>
              <a:t>zaken</a:t>
            </a:r>
            <a:r>
              <a:rPr lang="en-US">
                <a:ea typeface="Calibri"/>
                <a:cs typeface="Calibri"/>
              </a:rPr>
              <a:t> </a:t>
            </a:r>
            <a:r>
              <a:rPr lang="en-US" err="1">
                <a:ea typeface="Calibri"/>
                <a:cs typeface="Calibri"/>
              </a:rPr>
              <a:t>zoals</a:t>
            </a:r>
            <a:r>
              <a:rPr lang="en-US">
                <a:ea typeface="Calibri"/>
                <a:cs typeface="Calibri"/>
              </a:rPr>
              <a:t> </a:t>
            </a:r>
            <a:r>
              <a:rPr lang="en-US" err="1">
                <a:ea typeface="Calibri"/>
                <a:cs typeface="Calibri"/>
              </a:rPr>
              <a:t>vitaliteit</a:t>
            </a:r>
            <a:r>
              <a:rPr lang="en-US">
                <a:ea typeface="Calibri"/>
                <a:cs typeface="Calibri"/>
              </a:rPr>
              <a:t>, </a:t>
            </a:r>
            <a:r>
              <a:rPr lang="en-US" err="1">
                <a:ea typeface="Calibri"/>
                <a:cs typeface="Calibri"/>
              </a:rPr>
              <a:t>geldzorgen</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sociale</a:t>
            </a:r>
            <a:r>
              <a:rPr lang="en-US">
                <a:ea typeface="Calibri"/>
                <a:cs typeface="Calibri"/>
              </a:rPr>
              <a:t> </a:t>
            </a:r>
            <a:r>
              <a:rPr lang="en-US" err="1">
                <a:ea typeface="Calibri"/>
                <a:cs typeface="Calibri"/>
              </a:rPr>
              <a:t>veiligheid</a:t>
            </a:r>
            <a:r>
              <a:rPr lang="en-US">
                <a:ea typeface="Calibri"/>
                <a:cs typeface="Calibri"/>
              </a:rPr>
              <a:t>.</a:t>
            </a:r>
          </a:p>
          <a:p>
            <a:r>
              <a:rPr lang="en-US" err="1">
                <a:ea typeface="Calibri"/>
                <a:cs typeface="Calibri"/>
              </a:rPr>
              <a:t>Onze</a:t>
            </a:r>
            <a:r>
              <a:rPr lang="en-US">
                <a:ea typeface="Calibri"/>
                <a:cs typeface="Calibri"/>
              </a:rPr>
              <a:t> </a:t>
            </a:r>
            <a:r>
              <a:rPr lang="en-US" err="1">
                <a:ea typeface="Calibri"/>
                <a:cs typeface="Calibri"/>
              </a:rPr>
              <a:t>organsiaties</a:t>
            </a:r>
            <a:r>
              <a:rPr lang="en-US">
                <a:ea typeface="Calibri"/>
                <a:cs typeface="Calibri"/>
              </a:rPr>
              <a:t>/</a:t>
            </a:r>
            <a:r>
              <a:rPr lang="en-US" err="1">
                <a:ea typeface="Calibri"/>
                <a:cs typeface="Calibri"/>
              </a:rPr>
              <a:t>bedrijven</a:t>
            </a:r>
            <a:r>
              <a:rPr lang="en-US">
                <a:ea typeface="Calibri"/>
                <a:cs typeface="Calibri"/>
              </a:rPr>
              <a:t> </a:t>
            </a:r>
            <a:r>
              <a:rPr lang="en-US" err="1">
                <a:ea typeface="Calibri"/>
                <a:cs typeface="Calibri"/>
              </a:rPr>
              <a:t>zijn</a:t>
            </a:r>
            <a:r>
              <a:rPr lang="en-US">
                <a:ea typeface="Calibri"/>
                <a:cs typeface="Calibri"/>
              </a:rPr>
              <a:t> steeds </a:t>
            </a:r>
            <a:r>
              <a:rPr lang="en-US" err="1">
                <a:ea typeface="Calibri"/>
                <a:cs typeface="Calibri"/>
              </a:rPr>
              <a:t>meer</a:t>
            </a:r>
            <a:r>
              <a:rPr lang="en-US">
                <a:ea typeface="Calibri"/>
                <a:cs typeface="Calibri"/>
              </a:rPr>
              <a:t> </a:t>
            </a:r>
            <a:r>
              <a:rPr lang="en-US" err="1">
                <a:ea typeface="Calibri"/>
                <a:cs typeface="Calibri"/>
              </a:rPr>
              <a:t>een</a:t>
            </a:r>
            <a:r>
              <a:rPr lang="en-US">
                <a:ea typeface="Calibri"/>
                <a:cs typeface="Calibri"/>
              </a:rPr>
              <a:t> </a:t>
            </a:r>
            <a:r>
              <a:rPr lang="en-US" err="1">
                <a:ea typeface="Calibri"/>
                <a:cs typeface="Calibri"/>
              </a:rPr>
              <a:t>schakeltje</a:t>
            </a:r>
            <a:r>
              <a:rPr lang="en-US">
                <a:ea typeface="Calibri"/>
                <a:cs typeface="Calibri"/>
              </a:rPr>
              <a:t> in het </a:t>
            </a:r>
            <a:r>
              <a:rPr lang="en-US" err="1">
                <a:ea typeface="Calibri"/>
                <a:cs typeface="Calibri"/>
              </a:rPr>
              <a:t>gehele</a:t>
            </a:r>
            <a:r>
              <a:rPr lang="en-US">
                <a:ea typeface="Calibri"/>
                <a:cs typeface="Calibri"/>
              </a:rPr>
              <a:t> </a:t>
            </a:r>
            <a:r>
              <a:rPr lang="en-US" err="1">
                <a:ea typeface="Calibri"/>
                <a:cs typeface="Calibri"/>
              </a:rPr>
              <a:t>Sociaal</a:t>
            </a:r>
            <a:r>
              <a:rPr lang="en-US">
                <a:ea typeface="Calibri"/>
                <a:cs typeface="Calibri"/>
              </a:rPr>
              <a:t> </a:t>
            </a:r>
            <a:r>
              <a:rPr lang="en-US" err="1">
                <a:ea typeface="Calibri"/>
                <a:cs typeface="Calibri"/>
              </a:rPr>
              <a:t>Domein</a:t>
            </a:r>
            <a:r>
              <a:rPr lang="en-US">
                <a:ea typeface="Calibri"/>
                <a:cs typeface="Calibri"/>
              </a:rPr>
              <a:t> om </a:t>
            </a:r>
            <a:r>
              <a:rPr lang="en-US" err="1">
                <a:ea typeface="Calibri"/>
                <a:cs typeface="Calibri"/>
              </a:rPr>
              <a:t>mensen</a:t>
            </a:r>
            <a:r>
              <a:rPr lang="en-US">
                <a:ea typeface="Calibri"/>
                <a:cs typeface="Calibri"/>
              </a:rPr>
              <a:t> </a:t>
            </a:r>
            <a:r>
              <a:rPr lang="en-US" err="1">
                <a:ea typeface="Calibri"/>
                <a:cs typeface="Calibri"/>
              </a:rPr>
              <a:t>werkfit</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maken</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te</a:t>
            </a:r>
            <a:r>
              <a:rPr lang="en-US">
                <a:ea typeface="Calibri"/>
                <a:cs typeface="Calibri"/>
              </a:rPr>
              <a:t> </a:t>
            </a:r>
            <a:r>
              <a:rPr lang="en-US" err="1">
                <a:ea typeface="Calibri"/>
                <a:cs typeface="Calibri"/>
              </a:rPr>
              <a:t>zorgen</a:t>
            </a:r>
            <a:r>
              <a:rPr lang="en-US">
                <a:ea typeface="Calibri"/>
                <a:cs typeface="Calibri"/>
              </a:rPr>
              <a:t> </a:t>
            </a:r>
            <a:r>
              <a:rPr lang="en-US" err="1">
                <a:ea typeface="Calibri"/>
                <a:cs typeface="Calibri"/>
              </a:rPr>
              <a:t>dat</a:t>
            </a:r>
            <a:r>
              <a:rPr lang="en-US">
                <a:ea typeface="Calibri"/>
                <a:cs typeface="Calibri"/>
              </a:rPr>
              <a:t> ze zo </a:t>
            </a:r>
            <a:r>
              <a:rPr lang="en-US" err="1">
                <a:ea typeface="Calibri"/>
                <a:cs typeface="Calibri"/>
              </a:rPr>
              <a:t>regulier</a:t>
            </a:r>
            <a:r>
              <a:rPr lang="en-US">
                <a:ea typeface="Calibri"/>
                <a:cs typeface="Calibri"/>
              </a:rPr>
              <a:t> </a:t>
            </a:r>
            <a:r>
              <a:rPr lang="en-US" err="1">
                <a:ea typeface="Calibri"/>
                <a:cs typeface="Calibri"/>
              </a:rPr>
              <a:t>mogelijk</a:t>
            </a:r>
            <a:r>
              <a:rPr lang="en-US">
                <a:ea typeface="Calibri"/>
                <a:cs typeface="Calibri"/>
              </a:rPr>
              <a:t> mee </a:t>
            </a:r>
            <a:r>
              <a:rPr lang="en-US" err="1">
                <a:ea typeface="Calibri"/>
                <a:cs typeface="Calibri"/>
              </a:rPr>
              <a:t>kunnen</a:t>
            </a:r>
            <a:r>
              <a:rPr lang="en-US">
                <a:ea typeface="Calibri"/>
                <a:cs typeface="Calibri"/>
              </a:rPr>
              <a:t> </a:t>
            </a:r>
            <a:r>
              <a:rPr lang="en-US" err="1">
                <a:ea typeface="Calibri"/>
                <a:cs typeface="Calibri"/>
              </a:rPr>
              <a:t>doen</a:t>
            </a:r>
            <a:r>
              <a:rPr lang="en-US">
                <a:ea typeface="Calibri"/>
                <a:cs typeface="Calibri"/>
              </a:rPr>
              <a:t> op de </a:t>
            </a:r>
            <a:r>
              <a:rPr lang="en-US" err="1">
                <a:ea typeface="Calibri"/>
                <a:cs typeface="Calibri"/>
              </a:rPr>
              <a:t>reguliere</a:t>
            </a:r>
            <a:r>
              <a:rPr lang="en-US">
                <a:ea typeface="Calibri"/>
                <a:cs typeface="Calibri"/>
              </a:rPr>
              <a:t> </a:t>
            </a:r>
            <a:r>
              <a:rPr lang="en-US" err="1">
                <a:ea typeface="Calibri"/>
                <a:cs typeface="Calibri"/>
              </a:rPr>
              <a:t>arbeidsmarkt</a:t>
            </a:r>
            <a:r>
              <a:rPr lang="en-US">
                <a:ea typeface="Calibri"/>
                <a:cs typeface="Calibri"/>
              </a:rPr>
              <a:t> </a:t>
            </a:r>
            <a:r>
              <a:rPr lang="en-US" err="1">
                <a:ea typeface="Calibri"/>
                <a:cs typeface="Calibri"/>
              </a:rPr>
              <a:t>én</a:t>
            </a:r>
            <a:r>
              <a:rPr lang="en-US">
                <a:ea typeface="Calibri"/>
                <a:cs typeface="Calibri"/>
              </a:rPr>
              <a:t> in de </a:t>
            </a:r>
            <a:r>
              <a:rPr lang="en-US" err="1">
                <a:ea typeface="Calibri"/>
                <a:cs typeface="Calibri"/>
              </a:rPr>
              <a:t>maatschappij</a:t>
            </a:r>
            <a:r>
              <a:rPr lang="en-US">
                <a:ea typeface="Calibri"/>
                <a:cs typeface="Calibri"/>
              </a:rPr>
              <a:t>.</a:t>
            </a:r>
            <a:endParaRPr lang="en-US"/>
          </a:p>
          <a:p>
            <a:endParaRPr lang="en-US">
              <a:ea typeface="Calibri"/>
              <a:cs typeface="Calibri"/>
            </a:endParaRPr>
          </a:p>
          <a:p>
            <a:r>
              <a:rPr lang="en-US">
                <a:ea typeface="Calibri"/>
                <a:cs typeface="Calibri"/>
              </a:rPr>
              <a:t>Wat </a:t>
            </a:r>
            <a:r>
              <a:rPr lang="en-US" err="1">
                <a:ea typeface="Calibri"/>
                <a:cs typeface="Calibri"/>
              </a:rPr>
              <a:t>vraagt</a:t>
            </a:r>
            <a:r>
              <a:rPr lang="en-US">
                <a:ea typeface="Calibri"/>
                <a:cs typeface="Calibri"/>
              </a:rPr>
              <a:t> </a:t>
            </a:r>
            <a:r>
              <a:rPr lang="en-US" err="1">
                <a:ea typeface="Calibri"/>
                <a:cs typeface="Calibri"/>
              </a:rPr>
              <a:t>dat</a:t>
            </a:r>
            <a:r>
              <a:rPr lang="en-US">
                <a:ea typeface="Calibri"/>
                <a:cs typeface="Calibri"/>
              </a:rPr>
              <a:t>?</a:t>
            </a:r>
          </a:p>
          <a:p>
            <a:endParaRPr lang="en-US">
              <a:ea typeface="Calibri"/>
              <a:cs typeface="Calibri"/>
            </a:endParaRPr>
          </a:p>
          <a:p>
            <a:r>
              <a:rPr lang="en-US">
                <a:ea typeface="Calibri"/>
                <a:cs typeface="Calibri"/>
              </a:rPr>
              <a:t>Wat </a:t>
            </a:r>
            <a:r>
              <a:rPr lang="en-US" err="1">
                <a:ea typeface="Calibri"/>
                <a:cs typeface="Calibri"/>
              </a:rPr>
              <a:t>vraagt</a:t>
            </a:r>
            <a:r>
              <a:rPr lang="en-US">
                <a:ea typeface="Calibri"/>
                <a:cs typeface="Calibri"/>
              </a:rPr>
              <a:t> </a:t>
            </a:r>
            <a:r>
              <a:rPr lang="en-US" err="1">
                <a:ea typeface="Calibri"/>
                <a:cs typeface="Calibri"/>
              </a:rPr>
              <a:t>dat</a:t>
            </a:r>
            <a:r>
              <a:rPr lang="en-US">
                <a:ea typeface="Calibri"/>
                <a:cs typeface="Calibri"/>
              </a:rPr>
              <a:t> </a:t>
            </a:r>
            <a:r>
              <a:rPr lang="en-US" b="1">
                <a:ea typeface="Calibri"/>
                <a:cs typeface="Calibri"/>
              </a:rPr>
              <a:t>van de </a:t>
            </a:r>
            <a:r>
              <a:rPr lang="en-US" b="1" err="1">
                <a:ea typeface="Calibri"/>
                <a:cs typeface="Calibri"/>
              </a:rPr>
              <a:t>bedrijven</a:t>
            </a:r>
            <a:r>
              <a:rPr lang="en-US" b="1">
                <a:ea typeface="Calibri"/>
                <a:cs typeface="Calibri"/>
              </a:rPr>
              <a:t>?</a:t>
            </a:r>
            <a:endParaRPr lang="en-US">
              <a:ea typeface="Calibri"/>
              <a:cs typeface="Calibri"/>
            </a:endParaRPr>
          </a:p>
          <a:p>
            <a:pPr marL="171450" indent="-171450">
              <a:buFont typeface="Arial"/>
              <a:buChar char="•"/>
            </a:pPr>
            <a:r>
              <a:rPr lang="en-US" err="1">
                <a:ea typeface="Calibri"/>
                <a:cs typeface="Calibri"/>
              </a:rPr>
              <a:t>Flexibeler</a:t>
            </a:r>
            <a:r>
              <a:rPr lang="en-US">
                <a:ea typeface="Calibri"/>
                <a:cs typeface="Calibri"/>
              </a:rPr>
              <a:t> </a:t>
            </a:r>
            <a:r>
              <a:rPr lang="en-US" err="1">
                <a:ea typeface="Calibri"/>
                <a:cs typeface="Calibri"/>
              </a:rPr>
              <a:t>worden</a:t>
            </a:r>
            <a:r>
              <a:rPr lang="en-US">
                <a:ea typeface="Calibri"/>
                <a:cs typeface="Calibri"/>
              </a:rPr>
              <a:t>, </a:t>
            </a:r>
            <a:r>
              <a:rPr lang="en-US" err="1">
                <a:ea typeface="Calibri"/>
                <a:cs typeface="Calibri"/>
              </a:rPr>
              <a:t>mensen</a:t>
            </a:r>
            <a:r>
              <a:rPr lang="en-US">
                <a:ea typeface="Calibri"/>
                <a:cs typeface="Calibri"/>
              </a:rPr>
              <a:t> </a:t>
            </a:r>
            <a:r>
              <a:rPr lang="en-US" err="1">
                <a:ea typeface="Calibri"/>
                <a:cs typeface="Calibri"/>
              </a:rPr>
              <a:t>stromen</a:t>
            </a:r>
            <a:r>
              <a:rPr lang="en-US">
                <a:ea typeface="Calibri"/>
                <a:cs typeface="Calibri"/>
              </a:rPr>
              <a:t> </a:t>
            </a:r>
            <a:r>
              <a:rPr lang="en-US" err="1">
                <a:ea typeface="Calibri"/>
                <a:cs typeface="Calibri"/>
              </a:rPr>
              <a:t>sneller</a:t>
            </a:r>
            <a:r>
              <a:rPr lang="en-US">
                <a:ea typeface="Calibri"/>
                <a:cs typeface="Calibri"/>
              </a:rPr>
              <a:t> in- door </a:t>
            </a:r>
            <a:r>
              <a:rPr lang="en-US" err="1">
                <a:ea typeface="Calibri"/>
                <a:cs typeface="Calibri"/>
              </a:rPr>
              <a:t>en</a:t>
            </a:r>
            <a:r>
              <a:rPr lang="en-US">
                <a:ea typeface="Calibri"/>
                <a:cs typeface="Calibri"/>
              </a:rPr>
              <a:t> </a:t>
            </a:r>
            <a:r>
              <a:rPr lang="en-US" err="1">
                <a:ea typeface="Calibri"/>
                <a:cs typeface="Calibri"/>
              </a:rPr>
              <a:t>uit</a:t>
            </a:r>
            <a:r>
              <a:rPr lang="en-US">
                <a:ea typeface="Calibri"/>
                <a:cs typeface="Calibri"/>
              </a:rPr>
              <a:t>.</a:t>
            </a:r>
          </a:p>
          <a:p>
            <a:pPr marL="171450" indent="-171450">
              <a:buFont typeface="Arial"/>
              <a:buChar char="•"/>
            </a:pPr>
            <a:r>
              <a:rPr lang="en-US">
                <a:ea typeface="Calibri"/>
                <a:cs typeface="Calibri"/>
              </a:rPr>
              <a:t>Meer focus op </a:t>
            </a:r>
            <a:r>
              <a:rPr lang="en-US" err="1">
                <a:ea typeface="Calibri"/>
                <a:cs typeface="Calibri"/>
              </a:rPr>
              <a:t>groeien</a:t>
            </a:r>
            <a:r>
              <a:rPr lang="en-US">
                <a:ea typeface="Calibri"/>
                <a:cs typeface="Calibri"/>
              </a:rPr>
              <a:t>/</a:t>
            </a:r>
            <a:r>
              <a:rPr lang="en-US" err="1">
                <a:ea typeface="Calibri"/>
                <a:cs typeface="Calibri"/>
              </a:rPr>
              <a:t>leren</a:t>
            </a:r>
            <a:r>
              <a:rPr lang="en-US">
                <a:ea typeface="Calibri"/>
                <a:cs typeface="Calibri"/>
              </a:rPr>
              <a:t>/</a:t>
            </a:r>
            <a:r>
              <a:rPr lang="en-US" err="1">
                <a:ea typeface="Calibri"/>
                <a:cs typeface="Calibri"/>
              </a:rPr>
              <a:t>ontwikkelen</a:t>
            </a:r>
            <a:r>
              <a:rPr lang="en-US">
                <a:ea typeface="Calibri"/>
                <a:cs typeface="Calibri"/>
              </a:rPr>
              <a:t>. </a:t>
            </a:r>
          </a:p>
          <a:p>
            <a:pPr marL="171450" indent="-171450">
              <a:buFont typeface="Arial"/>
              <a:buChar char="•"/>
            </a:pPr>
            <a:r>
              <a:rPr lang="en-US">
                <a:ea typeface="Calibri"/>
                <a:cs typeface="Calibri"/>
              </a:rPr>
              <a:t>Meer </a:t>
            </a:r>
            <a:r>
              <a:rPr lang="en-US" err="1">
                <a:ea typeface="Calibri"/>
                <a:cs typeface="Calibri"/>
              </a:rPr>
              <a:t>aandacht</a:t>
            </a:r>
            <a:r>
              <a:rPr lang="en-US">
                <a:ea typeface="Calibri"/>
                <a:cs typeface="Calibri"/>
              </a:rPr>
              <a:t> </a:t>
            </a:r>
            <a:r>
              <a:rPr lang="en-US" err="1">
                <a:ea typeface="Calibri"/>
                <a:cs typeface="Calibri"/>
              </a:rPr>
              <a:t>voor</a:t>
            </a:r>
            <a:r>
              <a:rPr lang="en-US">
                <a:ea typeface="Calibri"/>
                <a:cs typeface="Calibri"/>
              </a:rPr>
              <a:t> de </a:t>
            </a:r>
            <a:r>
              <a:rPr lang="en-US" err="1">
                <a:ea typeface="Calibri"/>
                <a:cs typeface="Calibri"/>
              </a:rPr>
              <a:t>persoonlijke</a:t>
            </a:r>
            <a:r>
              <a:rPr lang="en-US">
                <a:ea typeface="Calibri"/>
                <a:cs typeface="Calibri"/>
              </a:rPr>
              <a:t> </a:t>
            </a:r>
            <a:r>
              <a:rPr lang="en-US" err="1">
                <a:ea typeface="Calibri"/>
                <a:cs typeface="Calibri"/>
              </a:rPr>
              <a:t>leefomgeving</a:t>
            </a:r>
            <a:r>
              <a:rPr lang="en-US">
                <a:ea typeface="Calibri"/>
                <a:cs typeface="Calibri"/>
              </a:rPr>
              <a:t>/</a:t>
            </a:r>
            <a:r>
              <a:rPr lang="en-US" err="1">
                <a:ea typeface="Calibri"/>
                <a:cs typeface="Calibri"/>
              </a:rPr>
              <a:t>leefdomeinen</a:t>
            </a:r>
            <a:r>
              <a:rPr lang="en-US">
                <a:ea typeface="Calibri"/>
                <a:cs typeface="Calibri"/>
              </a:rPr>
              <a:t> van </a:t>
            </a:r>
            <a:r>
              <a:rPr lang="en-US" err="1">
                <a:ea typeface="Calibri"/>
                <a:cs typeface="Calibri"/>
              </a:rPr>
              <a:t>medewerkers</a:t>
            </a:r>
            <a:r>
              <a:rPr lang="en-US">
                <a:ea typeface="Calibri"/>
                <a:cs typeface="Calibri"/>
              </a:rPr>
              <a:t> (</a:t>
            </a:r>
            <a:r>
              <a:rPr lang="en-US" err="1">
                <a:ea typeface="Calibri"/>
                <a:cs typeface="Calibri"/>
              </a:rPr>
              <a:t>gezondheid</a:t>
            </a:r>
            <a:r>
              <a:rPr lang="en-US">
                <a:ea typeface="Calibri"/>
                <a:cs typeface="Calibri"/>
              </a:rPr>
              <a:t>, geld, </a:t>
            </a:r>
            <a:r>
              <a:rPr lang="en-US" err="1">
                <a:ea typeface="Calibri"/>
                <a:cs typeface="Calibri"/>
              </a:rPr>
              <a:t>vitaliteit</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voor</a:t>
            </a:r>
            <a:r>
              <a:rPr lang="en-US">
                <a:ea typeface="Calibri"/>
                <a:cs typeface="Calibri"/>
              </a:rPr>
              <a:t> de </a:t>
            </a:r>
            <a:r>
              <a:rPr lang="en-US" err="1">
                <a:ea typeface="Calibri"/>
                <a:cs typeface="Calibri"/>
              </a:rPr>
              <a:t>werksfeer</a:t>
            </a:r>
            <a:r>
              <a:rPr lang="en-US">
                <a:ea typeface="Calibri"/>
                <a:cs typeface="Calibri"/>
              </a:rPr>
              <a:t> op de </a:t>
            </a:r>
            <a:r>
              <a:rPr lang="en-US" err="1">
                <a:ea typeface="Calibri"/>
                <a:cs typeface="Calibri"/>
              </a:rPr>
              <a:t>werkvloer</a:t>
            </a:r>
            <a:endParaRPr lang="en-US">
              <a:ea typeface="Calibri"/>
              <a:cs typeface="Calibri"/>
            </a:endParaRPr>
          </a:p>
          <a:p>
            <a:pPr marL="171450" indent="-171450">
              <a:buFont typeface="Arial"/>
              <a:buChar char="•"/>
            </a:pPr>
            <a:r>
              <a:rPr lang="en-US">
                <a:ea typeface="Calibri"/>
                <a:cs typeface="Calibri"/>
              </a:rPr>
              <a:t>Minder </a:t>
            </a:r>
            <a:r>
              <a:rPr lang="en-US" err="1">
                <a:ea typeface="Calibri"/>
                <a:cs typeface="Calibri"/>
              </a:rPr>
              <a:t>productierendement</a:t>
            </a:r>
            <a:r>
              <a:rPr lang="en-US">
                <a:ea typeface="Calibri"/>
                <a:cs typeface="Calibri"/>
              </a:rPr>
              <a:t> </a:t>
            </a:r>
            <a:r>
              <a:rPr lang="en-US" err="1">
                <a:ea typeface="Calibri"/>
                <a:cs typeface="Calibri"/>
              </a:rPr>
              <a:t>als</a:t>
            </a:r>
            <a:r>
              <a:rPr lang="en-US">
                <a:ea typeface="Calibri"/>
                <a:cs typeface="Calibri"/>
              </a:rPr>
              <a:t> </a:t>
            </a:r>
            <a:r>
              <a:rPr lang="en-US" err="1">
                <a:ea typeface="Calibri"/>
                <a:cs typeface="Calibri"/>
              </a:rPr>
              <a:t>doel</a:t>
            </a:r>
            <a:r>
              <a:rPr lang="en-US">
                <a:ea typeface="Calibri"/>
                <a:cs typeface="Calibri"/>
              </a:rPr>
              <a:t> op </a:t>
            </a:r>
            <a:r>
              <a:rPr lang="en-US" err="1">
                <a:ea typeface="Calibri"/>
                <a:cs typeface="Calibri"/>
              </a:rPr>
              <a:t>zich</a:t>
            </a:r>
            <a:r>
              <a:rPr lang="en-US">
                <a:ea typeface="Calibri"/>
                <a:cs typeface="Calibri"/>
              </a:rPr>
              <a:t>, het </a:t>
            </a:r>
            <a:r>
              <a:rPr lang="en-US" err="1">
                <a:ea typeface="Calibri"/>
                <a:cs typeface="Calibri"/>
              </a:rPr>
              <a:t>gaat</a:t>
            </a:r>
            <a:r>
              <a:rPr lang="en-US">
                <a:ea typeface="Calibri"/>
                <a:cs typeface="Calibri"/>
              </a:rPr>
              <a:t> </a:t>
            </a:r>
            <a:r>
              <a:rPr lang="en-US" err="1">
                <a:ea typeface="Calibri"/>
                <a:cs typeface="Calibri"/>
              </a:rPr>
              <a:t>meer</a:t>
            </a:r>
            <a:r>
              <a:rPr lang="en-US">
                <a:ea typeface="Calibri"/>
                <a:cs typeface="Calibri"/>
              </a:rPr>
              <a:t> om Sociale </a:t>
            </a:r>
            <a:r>
              <a:rPr lang="en-US" err="1">
                <a:ea typeface="Calibri"/>
                <a:cs typeface="Calibri"/>
              </a:rPr>
              <a:t>Toegevoegde</a:t>
            </a:r>
            <a:r>
              <a:rPr lang="en-US">
                <a:ea typeface="Calibri"/>
                <a:cs typeface="Calibri"/>
              </a:rPr>
              <a:t> </a:t>
            </a:r>
            <a:r>
              <a:rPr lang="en-US" err="1">
                <a:ea typeface="Calibri"/>
                <a:cs typeface="Calibri"/>
              </a:rPr>
              <a:t>Waarde</a:t>
            </a:r>
            <a:r>
              <a:rPr lang="en-US">
                <a:ea typeface="Calibri"/>
                <a:cs typeface="Calibri"/>
              </a:rPr>
              <a:t>.</a:t>
            </a:r>
          </a:p>
          <a:p>
            <a:endParaRPr lang="en-US">
              <a:ea typeface="Calibri"/>
              <a:cs typeface="Calibri"/>
            </a:endParaRPr>
          </a:p>
          <a:p>
            <a:r>
              <a:rPr lang="en-US">
                <a:ea typeface="Calibri"/>
                <a:cs typeface="Calibri"/>
              </a:rPr>
              <a:t>Wat </a:t>
            </a:r>
            <a:r>
              <a:rPr lang="en-US" err="1">
                <a:ea typeface="Calibri"/>
                <a:cs typeface="Calibri"/>
              </a:rPr>
              <a:t>vraagt</a:t>
            </a:r>
            <a:r>
              <a:rPr lang="en-US">
                <a:ea typeface="Calibri"/>
                <a:cs typeface="Calibri"/>
              </a:rPr>
              <a:t> </a:t>
            </a:r>
            <a:r>
              <a:rPr lang="en-US" err="1">
                <a:ea typeface="Calibri"/>
                <a:cs typeface="Calibri"/>
              </a:rPr>
              <a:t>dat</a:t>
            </a:r>
            <a:r>
              <a:rPr lang="en-US">
                <a:ea typeface="Calibri"/>
                <a:cs typeface="Calibri"/>
              </a:rPr>
              <a:t> </a:t>
            </a:r>
            <a:r>
              <a:rPr lang="en-US" b="1">
                <a:ea typeface="Calibri"/>
                <a:cs typeface="Calibri"/>
              </a:rPr>
              <a:t>van de </a:t>
            </a:r>
            <a:r>
              <a:rPr lang="en-US" b="1" err="1">
                <a:ea typeface="Calibri"/>
                <a:cs typeface="Calibri"/>
              </a:rPr>
              <a:t>samenwerking</a:t>
            </a:r>
            <a:r>
              <a:rPr lang="en-US" b="1">
                <a:ea typeface="Calibri"/>
                <a:cs typeface="Calibri"/>
              </a:rPr>
              <a:t> </a:t>
            </a:r>
            <a:r>
              <a:rPr lang="en-US" b="1" err="1">
                <a:ea typeface="Calibri"/>
                <a:cs typeface="Calibri"/>
              </a:rPr>
              <a:t>tussen</a:t>
            </a:r>
            <a:r>
              <a:rPr lang="en-US" b="1">
                <a:ea typeface="Calibri"/>
                <a:cs typeface="Calibri"/>
              </a:rPr>
              <a:t> de OR </a:t>
            </a:r>
            <a:r>
              <a:rPr lang="en-US" b="1" err="1">
                <a:ea typeface="Calibri"/>
                <a:cs typeface="Calibri"/>
              </a:rPr>
              <a:t>en</a:t>
            </a:r>
            <a:r>
              <a:rPr lang="en-US" b="1">
                <a:ea typeface="Calibri"/>
                <a:cs typeface="Calibri"/>
              </a:rPr>
              <a:t> de WOR </a:t>
            </a:r>
            <a:r>
              <a:rPr lang="en-US" b="1" err="1">
                <a:ea typeface="Calibri"/>
                <a:cs typeface="Calibri"/>
              </a:rPr>
              <a:t>bestuurde</a:t>
            </a:r>
            <a:r>
              <a:rPr lang="en-US" err="1">
                <a:ea typeface="Calibri"/>
                <a:cs typeface="Calibri"/>
              </a:rPr>
              <a:t>r</a:t>
            </a:r>
            <a:r>
              <a:rPr lang="en-US">
                <a:ea typeface="Calibri"/>
                <a:cs typeface="Calibri"/>
              </a:rPr>
              <a:t>?</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64BC069-74E5-414B-BB45-2943CCD381E3}" type="slidenum">
              <a:rPr lang="nl-NL" smtClean="0"/>
              <a:t>7</a:t>
            </a:fld>
            <a:endParaRPr lang="nl-NL"/>
          </a:p>
        </p:txBody>
      </p:sp>
    </p:spTree>
    <p:extLst>
      <p:ext uri="{BB962C8B-B14F-4D97-AF65-F5344CB8AC3E}">
        <p14:creationId xmlns:p14="http://schemas.microsoft.com/office/powerpoint/2010/main" val="349521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OLAF</a:t>
            </a:r>
            <a:endParaRPr lang="en-US" b="1"/>
          </a:p>
          <a:p>
            <a:endParaRPr lang="en-US"/>
          </a:p>
          <a:p>
            <a:r>
              <a:rPr lang="en-US" err="1"/>
              <a:t>Klassieke</a:t>
            </a:r>
            <a:r>
              <a:rPr lang="en-US"/>
              <a:t> </a:t>
            </a:r>
            <a:r>
              <a:rPr lang="en-US" err="1"/>
              <a:t>relatie</a:t>
            </a:r>
            <a:r>
              <a:rPr lang="en-US"/>
              <a:t> WOR </a:t>
            </a:r>
            <a:r>
              <a:rPr lang="en-US" err="1"/>
              <a:t>Bestuurder</a:t>
            </a:r>
            <a:r>
              <a:rPr lang="en-US"/>
              <a:t> – OR </a:t>
            </a:r>
            <a:r>
              <a:rPr lang="en-US" err="1"/>
              <a:t>verandert</a:t>
            </a:r>
            <a:endParaRPr lang="en-US">
              <a:cs typeface="Calibri"/>
            </a:endParaRPr>
          </a:p>
          <a:p>
            <a:r>
              <a:rPr lang="en-US"/>
              <a:t>Gaat </a:t>
            </a:r>
            <a:r>
              <a:rPr lang="en-US" err="1"/>
              <a:t>meer</a:t>
            </a:r>
            <a:r>
              <a:rPr lang="en-US"/>
              <a:t> over: hoe </a:t>
            </a:r>
            <a:r>
              <a:rPr lang="en-US" err="1"/>
              <a:t>voeren</a:t>
            </a:r>
            <a:r>
              <a:rPr lang="en-US"/>
              <a:t> we de </a:t>
            </a:r>
            <a:r>
              <a:rPr lang="en-US" err="1"/>
              <a:t>opgave</a:t>
            </a:r>
            <a:r>
              <a:rPr lang="en-US"/>
              <a:t> </a:t>
            </a:r>
            <a:r>
              <a:rPr lang="en-US" err="1"/>
              <a:t>goed</a:t>
            </a:r>
            <a:r>
              <a:rPr lang="en-US"/>
              <a:t> </a:t>
            </a:r>
            <a:r>
              <a:rPr lang="en-US" err="1"/>
              <a:t>uit</a:t>
            </a:r>
            <a:r>
              <a:rPr lang="en-US"/>
              <a:t> </a:t>
            </a:r>
            <a:r>
              <a:rPr lang="en-US" err="1"/>
              <a:t>en</a:t>
            </a:r>
            <a:r>
              <a:rPr lang="en-US"/>
              <a:t> </a:t>
            </a:r>
            <a:r>
              <a:rPr lang="en-US" err="1"/>
              <a:t>nemen</a:t>
            </a:r>
            <a:r>
              <a:rPr lang="en-US"/>
              <a:t> we </a:t>
            </a:r>
            <a:r>
              <a:rPr lang="en-US" err="1"/>
              <a:t>daar</a:t>
            </a:r>
            <a:r>
              <a:rPr lang="en-US"/>
              <a:t> (de </a:t>
            </a:r>
            <a:r>
              <a:rPr lang="en-US" err="1"/>
              <a:t>belangen</a:t>
            </a:r>
            <a:r>
              <a:rPr lang="en-US"/>
              <a:t> van) de </a:t>
            </a:r>
            <a:r>
              <a:rPr lang="en-US" err="1"/>
              <a:t>medewerkers</a:t>
            </a:r>
            <a:r>
              <a:rPr lang="en-US"/>
              <a:t> </a:t>
            </a:r>
            <a:r>
              <a:rPr lang="en-US" err="1"/>
              <a:t>goed</a:t>
            </a:r>
            <a:r>
              <a:rPr lang="en-US"/>
              <a:t> mee.</a:t>
            </a:r>
            <a:endParaRPr lang="en-US">
              <a:cs typeface="Calibri"/>
            </a:endParaRPr>
          </a:p>
          <a:p>
            <a:r>
              <a:rPr lang="en-US" err="1">
                <a:ea typeface="Calibri"/>
                <a:cs typeface="Calibri"/>
              </a:rPr>
              <a:t>Vraagt</a:t>
            </a:r>
            <a:r>
              <a:rPr lang="en-US">
                <a:ea typeface="Calibri"/>
                <a:cs typeface="Calibri"/>
              </a:rPr>
              <a:t> </a:t>
            </a:r>
            <a:r>
              <a:rPr lang="en-US" err="1">
                <a:ea typeface="Calibri"/>
                <a:cs typeface="Calibri"/>
              </a:rPr>
              <a:t>veel</a:t>
            </a:r>
            <a:r>
              <a:rPr lang="en-US">
                <a:ea typeface="Calibri"/>
                <a:cs typeface="Calibri"/>
              </a:rPr>
              <a:t> </a:t>
            </a:r>
            <a:r>
              <a:rPr lang="en-US" err="1">
                <a:ea typeface="Calibri"/>
                <a:cs typeface="Calibri"/>
              </a:rPr>
              <a:t>meer</a:t>
            </a:r>
            <a:r>
              <a:rPr lang="en-US">
                <a:ea typeface="Calibri"/>
                <a:cs typeface="Calibri"/>
              </a:rPr>
              <a:t> </a:t>
            </a:r>
            <a:r>
              <a:rPr lang="en-US" err="1">
                <a:ea typeface="Calibri"/>
                <a:cs typeface="Calibri"/>
              </a:rPr>
              <a:t>samen</a:t>
            </a:r>
            <a:r>
              <a:rPr lang="en-US">
                <a:ea typeface="Calibri"/>
                <a:cs typeface="Calibri"/>
              </a:rPr>
              <a:t> </a:t>
            </a:r>
            <a:r>
              <a:rPr lang="en-US" err="1">
                <a:ea typeface="Calibri"/>
                <a:cs typeface="Calibri"/>
              </a:rPr>
              <a:t>optrekken</a:t>
            </a:r>
            <a:r>
              <a:rPr lang="en-US">
                <a:ea typeface="Calibri"/>
                <a:cs typeface="Calibri"/>
              </a:rPr>
              <a:t>, </a:t>
            </a:r>
            <a:r>
              <a:rPr lang="en-US" err="1">
                <a:ea typeface="Calibri"/>
                <a:cs typeface="Calibri"/>
              </a:rPr>
              <a:t>samen</a:t>
            </a:r>
            <a:r>
              <a:rPr lang="en-US">
                <a:ea typeface="Calibri"/>
                <a:cs typeface="Calibri"/>
              </a:rPr>
              <a:t> </a:t>
            </a:r>
            <a:r>
              <a:rPr lang="en-US" err="1">
                <a:ea typeface="Calibri"/>
                <a:cs typeface="Calibri"/>
              </a:rPr>
              <a:t>signaleren</a:t>
            </a:r>
            <a:r>
              <a:rPr lang="en-US">
                <a:ea typeface="Calibri"/>
                <a:cs typeface="Calibri"/>
              </a:rPr>
              <a:t>, </a:t>
            </a:r>
            <a:r>
              <a:rPr lang="en-US" err="1">
                <a:ea typeface="Calibri"/>
                <a:cs typeface="Calibri"/>
              </a:rPr>
              <a:t>afwegen</a:t>
            </a:r>
            <a:r>
              <a:rPr lang="en-US">
                <a:ea typeface="Calibri"/>
                <a:cs typeface="Calibri"/>
              </a:rPr>
              <a:t>, </a:t>
            </a:r>
            <a:r>
              <a:rPr lang="en-US" err="1">
                <a:ea typeface="Calibri"/>
                <a:cs typeface="Calibri"/>
              </a:rPr>
              <a:t>bespreken</a:t>
            </a:r>
            <a:r>
              <a:rPr lang="en-US">
                <a:ea typeface="Calibri"/>
                <a:cs typeface="Calibri"/>
              </a:rPr>
              <a:t>.</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64BC069-74E5-414B-BB45-2943CCD381E3}" type="slidenum">
              <a:rPr lang="nl-NL" smtClean="0"/>
              <a:t>8</a:t>
            </a:fld>
            <a:endParaRPr lang="nl-NL"/>
          </a:p>
        </p:txBody>
      </p:sp>
    </p:spTree>
    <p:extLst>
      <p:ext uri="{BB962C8B-B14F-4D97-AF65-F5344CB8AC3E}">
        <p14:creationId xmlns:p14="http://schemas.microsoft.com/office/powerpoint/2010/main" val="390356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Arbeidsvoorwaarden</a:t>
            </a:r>
            <a:r>
              <a:rPr lang="en-US">
                <a:ea typeface="Calibri"/>
                <a:cs typeface="Calibri"/>
              </a:rPr>
              <a:t> </a:t>
            </a:r>
            <a:r>
              <a:rPr lang="en-US" err="1">
                <a:ea typeface="Calibri"/>
                <a:cs typeface="Calibri"/>
              </a:rPr>
              <a:t>optimaliseren</a:t>
            </a:r>
            <a:r>
              <a:rPr lang="en-US">
                <a:ea typeface="Calibri"/>
                <a:cs typeface="Calibri"/>
              </a:rPr>
              <a:t> of IDU </a:t>
            </a:r>
            <a:r>
              <a:rPr lang="en-US" err="1">
                <a:ea typeface="Calibri"/>
                <a:cs typeface="Calibri"/>
              </a:rPr>
              <a:t>stimuleren</a:t>
            </a:r>
            <a:r>
              <a:rPr lang="en-US">
                <a:ea typeface="Calibri"/>
                <a:cs typeface="Calibri"/>
              </a:rPr>
              <a:t>?</a:t>
            </a:r>
          </a:p>
        </p:txBody>
      </p:sp>
      <p:sp>
        <p:nvSpPr>
          <p:cNvPr id="4" name="Slide Number Placeholder 3"/>
          <p:cNvSpPr>
            <a:spLocks noGrp="1"/>
          </p:cNvSpPr>
          <p:nvPr>
            <p:ph type="sldNum" sz="quarter" idx="5"/>
          </p:nvPr>
        </p:nvSpPr>
        <p:spPr/>
        <p:txBody>
          <a:bodyPr/>
          <a:lstStyle/>
          <a:p>
            <a:fld id="{A64BC069-74E5-414B-BB45-2943CCD381E3}" type="slidenum">
              <a:rPr lang="nl-NL" smtClean="0"/>
              <a:t>11</a:t>
            </a:fld>
            <a:endParaRPr lang="nl-NL"/>
          </a:p>
        </p:txBody>
      </p:sp>
    </p:spTree>
    <p:extLst>
      <p:ext uri="{BB962C8B-B14F-4D97-AF65-F5344CB8AC3E}">
        <p14:creationId xmlns:p14="http://schemas.microsoft.com/office/powerpoint/2010/main" val="124509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OLAF</a:t>
            </a:r>
            <a:r>
              <a:rPr lang="en-US">
                <a:cs typeface="Calibri"/>
              </a:rPr>
              <a:t>: </a:t>
            </a:r>
          </a:p>
          <a:p>
            <a:r>
              <a:rPr lang="en-US">
                <a:cs typeface="Calibri"/>
              </a:rPr>
              <a:t>Ik </a:t>
            </a:r>
            <a:r>
              <a:rPr lang="en-US" err="1">
                <a:cs typeface="Calibri"/>
              </a:rPr>
              <a:t>zou</a:t>
            </a:r>
            <a:r>
              <a:rPr lang="en-US">
                <a:cs typeface="Calibri"/>
              </a:rPr>
              <a:t> het </a:t>
            </a:r>
            <a:r>
              <a:rPr lang="en-US" err="1">
                <a:cs typeface="Calibri"/>
              </a:rPr>
              <a:t>goed</a:t>
            </a:r>
            <a:r>
              <a:rPr lang="en-US">
                <a:cs typeface="Calibri"/>
              </a:rPr>
              <a:t> </a:t>
            </a:r>
            <a:r>
              <a:rPr lang="en-US" err="1">
                <a:cs typeface="Calibri"/>
              </a:rPr>
              <a:t>vinden</a:t>
            </a:r>
            <a:r>
              <a:rPr lang="en-US">
                <a:cs typeface="Calibri"/>
              </a:rPr>
              <a:t> </a:t>
            </a:r>
            <a:r>
              <a:rPr lang="en-US" err="1">
                <a:cs typeface="Calibri"/>
              </a:rPr>
              <a:t>als</a:t>
            </a:r>
            <a:r>
              <a:rPr lang="en-US">
                <a:cs typeface="Calibri"/>
              </a:rPr>
              <a:t> je </a:t>
            </a:r>
            <a:r>
              <a:rPr lang="en-US" err="1">
                <a:cs typeface="Calibri"/>
              </a:rPr>
              <a:t>hier</a:t>
            </a:r>
            <a:r>
              <a:rPr lang="en-US">
                <a:cs typeface="Calibri"/>
              </a:rPr>
              <a:t> </a:t>
            </a:r>
            <a:r>
              <a:rPr lang="en-US" err="1">
                <a:cs typeface="Calibri"/>
              </a:rPr>
              <a:t>aangeeft</a:t>
            </a:r>
            <a:r>
              <a:rPr lang="en-US">
                <a:cs typeface="Calibri"/>
              </a:rPr>
              <a:t> hoe </a:t>
            </a:r>
            <a:r>
              <a:rPr lang="en-US" err="1">
                <a:cs typeface="Calibri"/>
              </a:rPr>
              <a:t>jullie</a:t>
            </a:r>
            <a:r>
              <a:rPr lang="en-US">
                <a:cs typeface="Calibri"/>
              </a:rPr>
              <a:t> </a:t>
            </a:r>
            <a:r>
              <a:rPr lang="en-US" err="1">
                <a:cs typeface="Calibri"/>
              </a:rPr>
              <a:t>een</a:t>
            </a:r>
            <a:r>
              <a:rPr lang="en-US">
                <a:cs typeface="Calibri"/>
              </a:rPr>
              <a:t> </a:t>
            </a:r>
            <a:r>
              <a:rPr lang="en-US" err="1">
                <a:cs typeface="Calibri"/>
              </a:rPr>
              <a:t>jaar</a:t>
            </a:r>
            <a:r>
              <a:rPr lang="en-US">
                <a:cs typeface="Calibri"/>
              </a:rPr>
              <a:t> </a:t>
            </a:r>
            <a:r>
              <a:rPr lang="en-US" err="1">
                <a:cs typeface="Calibri"/>
              </a:rPr>
              <a:t>geleden</a:t>
            </a:r>
            <a:r>
              <a:rPr lang="en-US">
                <a:cs typeface="Calibri"/>
              </a:rPr>
              <a:t> – in </a:t>
            </a:r>
            <a:r>
              <a:rPr lang="en-US" err="1">
                <a:cs typeface="Calibri"/>
              </a:rPr>
              <a:t>lijn</a:t>
            </a:r>
            <a:r>
              <a:rPr lang="en-US">
                <a:cs typeface="Calibri"/>
              </a:rPr>
              <a:t> met het </a:t>
            </a:r>
            <a:r>
              <a:rPr lang="en-US" err="1">
                <a:cs typeface="Calibri"/>
              </a:rPr>
              <a:t>gedachtengoed</a:t>
            </a:r>
            <a:r>
              <a:rPr lang="en-US">
                <a:cs typeface="Calibri"/>
              </a:rPr>
              <a:t> SWAESS- </a:t>
            </a:r>
            <a:r>
              <a:rPr lang="en-US" err="1">
                <a:cs typeface="Calibri"/>
              </a:rPr>
              <a:t>zijn</a:t>
            </a:r>
            <a:r>
              <a:rPr lang="en-US">
                <a:cs typeface="Calibri"/>
              </a:rPr>
              <a:t> </a:t>
            </a:r>
            <a:r>
              <a:rPr lang="en-US" err="1">
                <a:cs typeface="Calibri"/>
              </a:rPr>
              <a:t>gaan</a:t>
            </a:r>
            <a:r>
              <a:rPr lang="en-US">
                <a:cs typeface="Calibri"/>
              </a:rPr>
              <a:t> </a:t>
            </a:r>
            <a:r>
              <a:rPr lang="en-US" err="1">
                <a:cs typeface="Calibri"/>
              </a:rPr>
              <a:t>nadenken</a:t>
            </a:r>
            <a:r>
              <a:rPr lang="en-US">
                <a:cs typeface="Calibri"/>
              </a:rPr>
              <a:t> hoe je impact </a:t>
            </a:r>
            <a:r>
              <a:rPr lang="en-US" err="1">
                <a:cs typeface="Calibri"/>
              </a:rPr>
              <a:t>kunt</a:t>
            </a:r>
            <a:r>
              <a:rPr lang="en-US">
                <a:cs typeface="Calibri"/>
              </a:rPr>
              <a:t> </a:t>
            </a:r>
            <a:r>
              <a:rPr lang="en-US" err="1">
                <a:cs typeface="Calibri"/>
              </a:rPr>
              <a:t>maken</a:t>
            </a:r>
            <a:r>
              <a:rPr lang="en-US">
                <a:cs typeface="Calibri"/>
              </a:rPr>
              <a:t> in de </a:t>
            </a:r>
            <a:r>
              <a:rPr lang="en-US" err="1">
                <a:cs typeface="Calibri"/>
              </a:rPr>
              <a:t>veranderende</a:t>
            </a:r>
            <a:r>
              <a:rPr lang="en-US">
                <a:cs typeface="Calibri"/>
              </a:rPr>
              <a:t> </a:t>
            </a:r>
            <a:r>
              <a:rPr lang="en-US" err="1">
                <a:cs typeface="Calibri"/>
              </a:rPr>
              <a:t>opgave</a:t>
            </a:r>
            <a:r>
              <a:rPr lang="en-US">
                <a:cs typeface="Calibri"/>
              </a:rPr>
              <a:t> van </a:t>
            </a:r>
            <a:r>
              <a:rPr lang="en-US" err="1">
                <a:cs typeface="Calibri"/>
              </a:rPr>
              <a:t>Senzer</a:t>
            </a:r>
            <a:r>
              <a:rPr lang="en-US">
                <a:cs typeface="Calibri"/>
              </a:rPr>
              <a:t>. Jullie </a:t>
            </a:r>
            <a:r>
              <a:rPr lang="en-US" err="1">
                <a:cs typeface="Calibri"/>
              </a:rPr>
              <a:t>hebben</a:t>
            </a:r>
            <a:r>
              <a:rPr lang="en-US">
                <a:cs typeface="Calibri"/>
              </a:rPr>
              <a:t> (</a:t>
            </a:r>
            <a:r>
              <a:rPr lang="en-US" err="1">
                <a:cs typeface="Calibri"/>
              </a:rPr>
              <a:t>m.i.</a:t>
            </a:r>
            <a:r>
              <a:rPr lang="en-US">
                <a:cs typeface="Calibri"/>
              </a:rPr>
              <a:t>) de </a:t>
            </a:r>
            <a:r>
              <a:rPr lang="en-US" err="1">
                <a:cs typeface="Calibri"/>
              </a:rPr>
              <a:t>koers</a:t>
            </a:r>
            <a:r>
              <a:rPr lang="en-US">
                <a:cs typeface="Calibri"/>
              </a:rPr>
              <a:t> van de </a:t>
            </a:r>
            <a:r>
              <a:rPr lang="en-US" err="1">
                <a:cs typeface="Calibri"/>
              </a:rPr>
              <a:t>organisatie</a:t>
            </a:r>
            <a:r>
              <a:rPr lang="en-US">
                <a:cs typeface="Calibri"/>
              </a:rPr>
              <a:t> </a:t>
            </a:r>
            <a:r>
              <a:rPr lang="en-US" err="1">
                <a:cs typeface="Calibri"/>
              </a:rPr>
              <a:t>vertaald</a:t>
            </a:r>
            <a:r>
              <a:rPr lang="en-US">
                <a:cs typeface="Calibri"/>
              </a:rPr>
              <a:t> </a:t>
            </a:r>
            <a:r>
              <a:rPr lang="en-US" err="1">
                <a:cs typeface="Calibri"/>
              </a:rPr>
              <a:t>naar</a:t>
            </a:r>
            <a:r>
              <a:rPr lang="en-US">
                <a:cs typeface="Calibri"/>
              </a:rPr>
              <a:t> OR </a:t>
            </a:r>
            <a:r>
              <a:rPr lang="en-US" err="1">
                <a:cs typeface="Calibri"/>
              </a:rPr>
              <a:t>thema's</a:t>
            </a:r>
            <a:r>
              <a:rPr lang="en-US">
                <a:cs typeface="Calibri"/>
              </a:rPr>
              <a:t> </a:t>
            </a:r>
            <a:r>
              <a:rPr lang="en-US" err="1">
                <a:cs typeface="Calibri"/>
              </a:rPr>
              <a:t>en</a:t>
            </a:r>
            <a:r>
              <a:rPr lang="en-US">
                <a:cs typeface="Calibri"/>
              </a:rPr>
              <a:t> </a:t>
            </a:r>
            <a:r>
              <a:rPr lang="en-US" err="1">
                <a:cs typeface="Calibri"/>
              </a:rPr>
              <a:t>zijn</a:t>
            </a:r>
            <a:r>
              <a:rPr lang="en-US">
                <a:cs typeface="Calibri"/>
              </a:rPr>
              <a:t> </a:t>
            </a:r>
            <a:r>
              <a:rPr lang="en-US" err="1">
                <a:cs typeface="Calibri"/>
              </a:rPr>
              <a:t>hier</a:t>
            </a:r>
            <a:r>
              <a:rPr lang="en-US">
                <a:cs typeface="Calibri"/>
              </a:rPr>
              <a:t> </a:t>
            </a:r>
            <a:r>
              <a:rPr lang="en-US" err="1">
                <a:cs typeface="Calibri"/>
              </a:rPr>
              <a:t>proactief</a:t>
            </a:r>
            <a:r>
              <a:rPr lang="en-US">
                <a:cs typeface="Calibri"/>
              </a:rPr>
              <a:t> mee </a:t>
            </a:r>
            <a:r>
              <a:rPr lang="en-US" err="1">
                <a:cs typeface="Calibri"/>
              </a:rPr>
              <a:t>aan</a:t>
            </a:r>
            <a:r>
              <a:rPr lang="en-US">
                <a:cs typeface="Calibri"/>
              </a:rPr>
              <a:t> de slag </a:t>
            </a:r>
            <a:r>
              <a:rPr lang="en-US" err="1">
                <a:cs typeface="Calibri"/>
              </a:rPr>
              <a:t>gegaan</a:t>
            </a:r>
            <a:r>
              <a:rPr lang="en-US">
                <a:cs typeface="Calibri"/>
              </a:rPr>
              <a:t>. Hiermee </a:t>
            </a:r>
            <a:r>
              <a:rPr lang="en-US" err="1">
                <a:cs typeface="Calibri"/>
              </a:rPr>
              <a:t>heb</a:t>
            </a:r>
            <a:r>
              <a:rPr lang="en-US">
                <a:cs typeface="Calibri"/>
              </a:rPr>
              <a:t> je </a:t>
            </a:r>
            <a:r>
              <a:rPr lang="en-US" err="1">
                <a:cs typeface="Calibri"/>
              </a:rPr>
              <a:t>meer</a:t>
            </a:r>
            <a:r>
              <a:rPr lang="en-US">
                <a:cs typeface="Calibri"/>
              </a:rPr>
              <a:t> focus, </a:t>
            </a:r>
            <a:r>
              <a:rPr lang="en-US" err="1">
                <a:cs typeface="Calibri"/>
              </a:rPr>
              <a:t>zorg</a:t>
            </a:r>
            <a:r>
              <a:rPr lang="en-US">
                <a:cs typeface="Calibri"/>
              </a:rPr>
              <a:t> je </a:t>
            </a:r>
            <a:r>
              <a:rPr lang="en-US" err="1">
                <a:cs typeface="Calibri"/>
              </a:rPr>
              <a:t>dat</a:t>
            </a:r>
            <a:r>
              <a:rPr lang="en-US">
                <a:cs typeface="Calibri"/>
              </a:rPr>
              <a:t> je </a:t>
            </a:r>
            <a:r>
              <a:rPr lang="en-US" err="1">
                <a:cs typeface="Calibri"/>
              </a:rPr>
              <a:t>aan</a:t>
            </a:r>
            <a:r>
              <a:rPr lang="en-US">
                <a:cs typeface="Calibri"/>
              </a:rPr>
              <a:t> de </a:t>
            </a:r>
            <a:r>
              <a:rPr lang="en-US" err="1">
                <a:cs typeface="Calibri"/>
              </a:rPr>
              <a:t>voorkant</a:t>
            </a:r>
            <a:r>
              <a:rPr lang="en-US">
                <a:cs typeface="Calibri"/>
              </a:rPr>
              <a:t> </a:t>
            </a:r>
            <a:r>
              <a:rPr lang="en-US" err="1">
                <a:cs typeface="Calibri"/>
              </a:rPr>
              <a:t>bij</a:t>
            </a:r>
            <a:r>
              <a:rPr lang="en-US">
                <a:cs typeface="Calibri"/>
              </a:rPr>
              <a:t> het </a:t>
            </a:r>
            <a:r>
              <a:rPr lang="en-US" err="1">
                <a:cs typeface="Calibri"/>
              </a:rPr>
              <a:t>te</a:t>
            </a:r>
            <a:r>
              <a:rPr lang="en-US">
                <a:cs typeface="Calibri"/>
              </a:rPr>
              <a:t> </a:t>
            </a:r>
            <a:r>
              <a:rPr lang="en-US" err="1">
                <a:cs typeface="Calibri"/>
              </a:rPr>
              <a:t>ontwikkelen</a:t>
            </a:r>
            <a:r>
              <a:rPr lang="en-US">
                <a:cs typeface="Calibri"/>
              </a:rPr>
              <a:t> </a:t>
            </a:r>
            <a:r>
              <a:rPr lang="en-US" err="1">
                <a:cs typeface="Calibri"/>
              </a:rPr>
              <a:t>beleid</a:t>
            </a:r>
            <a:r>
              <a:rPr lang="en-US">
                <a:cs typeface="Calibri"/>
              </a:rPr>
              <a:t> </a:t>
            </a:r>
            <a:r>
              <a:rPr lang="en-US" err="1">
                <a:cs typeface="Calibri"/>
              </a:rPr>
              <a:t>wordt</a:t>
            </a:r>
            <a:r>
              <a:rPr lang="en-US">
                <a:cs typeface="Calibri"/>
              </a:rPr>
              <a:t> </a:t>
            </a:r>
            <a:r>
              <a:rPr lang="en-US" err="1">
                <a:cs typeface="Calibri"/>
              </a:rPr>
              <a:t>betrokken</a:t>
            </a:r>
            <a:r>
              <a:rPr lang="en-US">
                <a:cs typeface="Calibri"/>
              </a:rPr>
              <a:t>, </a:t>
            </a:r>
            <a:r>
              <a:rPr lang="en-US" err="1">
                <a:cs typeface="Calibri"/>
              </a:rPr>
              <a:t>en</a:t>
            </a:r>
            <a:r>
              <a:rPr lang="en-US">
                <a:cs typeface="Calibri"/>
              </a:rPr>
              <a:t> </a:t>
            </a:r>
            <a:r>
              <a:rPr lang="en-US" err="1">
                <a:cs typeface="Calibri"/>
              </a:rPr>
              <a:t>uiteindelijk</a:t>
            </a:r>
            <a:r>
              <a:rPr lang="en-US">
                <a:cs typeface="Calibri"/>
              </a:rPr>
              <a:t> </a:t>
            </a:r>
            <a:r>
              <a:rPr lang="en-US" err="1">
                <a:cs typeface="Calibri"/>
              </a:rPr>
              <a:t>ook</a:t>
            </a:r>
            <a:r>
              <a:rPr lang="en-US">
                <a:cs typeface="Calibri"/>
              </a:rPr>
              <a:t> </a:t>
            </a:r>
            <a:r>
              <a:rPr lang="en-US" err="1">
                <a:cs typeface="Calibri"/>
              </a:rPr>
              <a:t>meer</a:t>
            </a:r>
            <a:r>
              <a:rPr lang="en-US">
                <a:cs typeface="Calibri"/>
              </a:rPr>
              <a:t> impact. Hier </a:t>
            </a:r>
            <a:r>
              <a:rPr lang="en-US" err="1">
                <a:cs typeface="Calibri"/>
              </a:rPr>
              <a:t>zou</a:t>
            </a:r>
            <a:r>
              <a:rPr lang="en-US">
                <a:cs typeface="Calibri"/>
              </a:rPr>
              <a:t> je </a:t>
            </a:r>
            <a:r>
              <a:rPr lang="en-US" err="1">
                <a:cs typeface="Calibri"/>
              </a:rPr>
              <a:t>een</a:t>
            </a:r>
            <a:r>
              <a:rPr lang="en-US">
                <a:cs typeface="Calibri"/>
              </a:rPr>
              <a:t> </a:t>
            </a:r>
            <a:r>
              <a:rPr lang="en-US" err="1">
                <a:cs typeface="Calibri"/>
              </a:rPr>
              <a:t>paar</a:t>
            </a:r>
            <a:r>
              <a:rPr lang="en-US">
                <a:cs typeface="Calibri"/>
              </a:rPr>
              <a:t> </a:t>
            </a:r>
            <a:r>
              <a:rPr lang="en-US" err="1">
                <a:cs typeface="Calibri"/>
              </a:rPr>
              <a:t>voorbeelden</a:t>
            </a:r>
            <a:r>
              <a:rPr lang="en-US">
                <a:cs typeface="Calibri"/>
              </a:rPr>
              <a:t> van </a:t>
            </a:r>
            <a:r>
              <a:rPr lang="en-US" err="1">
                <a:cs typeface="Calibri"/>
              </a:rPr>
              <a:t>kunnen</a:t>
            </a:r>
            <a:r>
              <a:rPr lang="en-US">
                <a:cs typeface="Calibri"/>
              </a:rPr>
              <a:t> </a:t>
            </a:r>
            <a:r>
              <a:rPr lang="en-US" err="1">
                <a:cs typeface="Calibri"/>
              </a:rPr>
              <a:t>geven</a:t>
            </a:r>
            <a:r>
              <a:rPr lang="en-US">
                <a:cs typeface="Calibri"/>
              </a:rPr>
              <a:t>.</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64BC069-74E5-414B-BB45-2943CCD381E3}" type="slidenum">
              <a:rPr lang="nl-NL" smtClean="0"/>
              <a:t>12</a:t>
            </a:fld>
            <a:endParaRPr lang="nl-NL"/>
          </a:p>
        </p:txBody>
      </p:sp>
    </p:spTree>
    <p:extLst>
      <p:ext uri="{BB962C8B-B14F-4D97-AF65-F5344CB8AC3E}">
        <p14:creationId xmlns:p14="http://schemas.microsoft.com/office/powerpoint/2010/main" val="2846879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BC069-74E5-414B-BB45-2943CCD381E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50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411165"/>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614997"/>
          </a:xfrm>
        </p:spPr>
        <p:txBody>
          <a:bodyPr anchor="t" anchorCtr="0">
            <a:noAutofit/>
          </a:bodyPr>
          <a:lstStyle>
            <a:lvl1pPr algn="l">
              <a:defRPr sz="4000" b="1">
                <a:solidFill>
                  <a:srgbClr val="FF5500"/>
                </a:solidFill>
                <a:latin typeface="+mn-lt"/>
              </a:defRPr>
            </a:lvl1pPr>
          </a:lstStyle>
          <a:p>
            <a:r>
              <a:rPr lang="nl-NL"/>
              <a:t>Titel presentatie</a:t>
            </a:r>
          </a:p>
        </p:txBody>
      </p:sp>
      <p:sp>
        <p:nvSpPr>
          <p:cNvPr id="3" name="Ondertitel 2"/>
          <p:cNvSpPr>
            <a:spLocks noGrp="1"/>
          </p:cNvSpPr>
          <p:nvPr>
            <p:ph type="subTitle" idx="1" hasCustomPrompt="1"/>
          </p:nvPr>
        </p:nvSpPr>
        <p:spPr>
          <a:xfrm>
            <a:off x="1524000" y="2329498"/>
            <a:ext cx="9144000" cy="676592"/>
          </a:xfrm>
        </p:spPr>
        <p:txBody>
          <a:bodyPr>
            <a:noAutofit/>
          </a:bodyPr>
          <a:lstStyle>
            <a:lvl1pPr marL="0" indent="0" algn="l">
              <a:buNone/>
              <a:defRPr sz="4000">
                <a:solidFill>
                  <a:srgbClr val="8D70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presentatie</a:t>
            </a:r>
          </a:p>
        </p:txBody>
      </p:sp>
      <p:sp>
        <p:nvSpPr>
          <p:cNvPr id="5" name="Tijdelijke aanduiding voor voettekst 4"/>
          <p:cNvSpPr>
            <a:spLocks noGrp="1"/>
          </p:cNvSpPr>
          <p:nvPr>
            <p:ph type="ftr" sz="quarter" idx="11"/>
          </p:nvPr>
        </p:nvSpPr>
        <p:spPr>
          <a:xfrm>
            <a:off x="4347210" y="5818276"/>
            <a:ext cx="4114800" cy="365125"/>
          </a:xfrm>
          <a:prstGeom prst="rect">
            <a:avLst/>
          </a:prstGeom>
        </p:spPr>
        <p:txBody>
          <a:bodyPr/>
          <a:lstStyle>
            <a:lvl1pPr>
              <a:defRPr sz="1400" b="1">
                <a:solidFill>
                  <a:schemeClr val="bg1"/>
                </a:solidFill>
              </a:defRPr>
            </a:lvl1pPr>
          </a:lstStyle>
          <a:p>
            <a:r>
              <a:rPr lang="nl-NL"/>
              <a:t>Presentatie oktober 2016</a:t>
            </a:r>
          </a:p>
        </p:txBody>
      </p:sp>
      <p:pic>
        <p:nvPicPr>
          <p:cNvPr id="8" name="Afbeelding 7" descr="Logo_Senzer_diap.png"/>
          <p:cNvPicPr>
            <a:picLocks noChangeAspect="1"/>
          </p:cNvPicPr>
          <p:nvPr userDrawn="1"/>
        </p:nvPicPr>
        <p:blipFill>
          <a:blip r:embed="rId2"/>
          <a:stretch>
            <a:fillRect/>
          </a:stretch>
        </p:blipFill>
        <p:spPr>
          <a:xfrm>
            <a:off x="725829" y="5732417"/>
            <a:ext cx="1936159" cy="536844"/>
          </a:xfrm>
          <a:prstGeom prst="rect">
            <a:avLst/>
          </a:prstGeom>
        </p:spPr>
      </p:pic>
      <p:sp>
        <p:nvSpPr>
          <p:cNvPr id="11" name="Rechthoek 10"/>
          <p:cNvSpPr/>
          <p:nvPr userDrawn="1"/>
        </p:nvSpPr>
        <p:spPr>
          <a:xfrm>
            <a:off x="8846820" y="5732417"/>
            <a:ext cx="2994660" cy="908413"/>
          </a:xfrm>
          <a:prstGeom prst="rect">
            <a:avLst/>
          </a:prstGeom>
          <a:solidFill>
            <a:srgbClr val="411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Beeldmerk_Senzer_diap.png"/>
          <p:cNvPicPr>
            <a:picLocks noChangeAspect="1"/>
          </p:cNvPicPr>
          <p:nvPr userDrawn="1"/>
        </p:nvPicPr>
        <p:blipFill rotWithShape="1">
          <a:blip r:embed="rId3"/>
          <a:srcRect t="5576" r="49981" b="5576"/>
          <a:stretch/>
        </p:blipFill>
        <p:spPr>
          <a:xfrm>
            <a:off x="10552260" y="0"/>
            <a:ext cx="1648800" cy="6858000"/>
          </a:xfrm>
          <a:prstGeom prst="rect">
            <a:avLst/>
          </a:prstGeom>
        </p:spPr>
      </p:pic>
    </p:spTree>
    <p:extLst>
      <p:ext uri="{BB962C8B-B14F-4D97-AF65-F5344CB8AC3E}">
        <p14:creationId xmlns:p14="http://schemas.microsoft.com/office/powerpoint/2010/main" val="335474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340742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69855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3747940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405644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411165"/>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614997"/>
          </a:xfrm>
        </p:spPr>
        <p:txBody>
          <a:bodyPr anchor="t" anchorCtr="0">
            <a:noAutofit/>
          </a:bodyPr>
          <a:lstStyle>
            <a:lvl1pPr algn="l">
              <a:defRPr sz="4000" b="1">
                <a:solidFill>
                  <a:srgbClr val="FF5500"/>
                </a:solidFill>
                <a:latin typeface="+mn-lt"/>
              </a:defRPr>
            </a:lvl1pPr>
          </a:lstStyle>
          <a:p>
            <a:r>
              <a:rPr lang="nl-NL"/>
              <a:t>Titel presentatie</a:t>
            </a:r>
          </a:p>
        </p:txBody>
      </p:sp>
      <p:sp>
        <p:nvSpPr>
          <p:cNvPr id="3" name="Ondertitel 2"/>
          <p:cNvSpPr>
            <a:spLocks noGrp="1"/>
          </p:cNvSpPr>
          <p:nvPr>
            <p:ph type="subTitle" idx="1" hasCustomPrompt="1"/>
          </p:nvPr>
        </p:nvSpPr>
        <p:spPr>
          <a:xfrm>
            <a:off x="1524000" y="2329498"/>
            <a:ext cx="9144000" cy="676592"/>
          </a:xfrm>
        </p:spPr>
        <p:txBody>
          <a:bodyPr>
            <a:noAutofit/>
          </a:bodyPr>
          <a:lstStyle>
            <a:lvl1pPr marL="0" indent="0" algn="l">
              <a:buNone/>
              <a:defRPr sz="4000">
                <a:solidFill>
                  <a:srgbClr val="8D70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presentatie</a:t>
            </a:r>
          </a:p>
        </p:txBody>
      </p:sp>
      <p:sp>
        <p:nvSpPr>
          <p:cNvPr id="5" name="Tijdelijke aanduiding voor voettekst 4"/>
          <p:cNvSpPr>
            <a:spLocks noGrp="1"/>
          </p:cNvSpPr>
          <p:nvPr>
            <p:ph type="ftr" sz="quarter" idx="11"/>
          </p:nvPr>
        </p:nvSpPr>
        <p:spPr>
          <a:xfrm>
            <a:off x="4347210" y="5818276"/>
            <a:ext cx="4114800" cy="365125"/>
          </a:xfrm>
          <a:prstGeom prst="rect">
            <a:avLst/>
          </a:prstGeom>
        </p:spPr>
        <p:txBody>
          <a:bodyPr/>
          <a:lstStyle>
            <a:lvl1pPr>
              <a:defRPr sz="1400" b="1">
                <a:solidFill>
                  <a:schemeClr val="bg1"/>
                </a:solidFill>
              </a:defRPr>
            </a:lvl1pPr>
          </a:lstStyle>
          <a:p>
            <a:r>
              <a:rPr lang="nl-NL"/>
              <a:t>Presentatie oktober 2016</a:t>
            </a:r>
          </a:p>
        </p:txBody>
      </p:sp>
      <p:pic>
        <p:nvPicPr>
          <p:cNvPr id="8" name="Afbeelding 7" descr="Logo_Senzer_diap.png"/>
          <p:cNvPicPr>
            <a:picLocks noChangeAspect="1"/>
          </p:cNvPicPr>
          <p:nvPr userDrawn="1"/>
        </p:nvPicPr>
        <p:blipFill>
          <a:blip r:embed="rId2"/>
          <a:stretch>
            <a:fillRect/>
          </a:stretch>
        </p:blipFill>
        <p:spPr>
          <a:xfrm>
            <a:off x="725829" y="5732417"/>
            <a:ext cx="1936159" cy="536844"/>
          </a:xfrm>
          <a:prstGeom prst="rect">
            <a:avLst/>
          </a:prstGeom>
        </p:spPr>
      </p:pic>
      <p:sp>
        <p:nvSpPr>
          <p:cNvPr id="11" name="Rechthoek 10"/>
          <p:cNvSpPr/>
          <p:nvPr userDrawn="1"/>
        </p:nvSpPr>
        <p:spPr>
          <a:xfrm>
            <a:off x="8846820" y="5732417"/>
            <a:ext cx="2994660" cy="908413"/>
          </a:xfrm>
          <a:prstGeom prst="rect">
            <a:avLst/>
          </a:prstGeom>
          <a:solidFill>
            <a:srgbClr val="411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descr="Beeldmerk_Senzer_diap.png"/>
          <p:cNvPicPr>
            <a:picLocks noChangeAspect="1"/>
          </p:cNvPicPr>
          <p:nvPr userDrawn="1"/>
        </p:nvPicPr>
        <p:blipFill rotWithShape="1">
          <a:blip r:embed="rId3"/>
          <a:srcRect t="5576" r="49981" b="5576"/>
          <a:stretch/>
        </p:blipFill>
        <p:spPr>
          <a:xfrm>
            <a:off x="10552260" y="0"/>
            <a:ext cx="1648800" cy="6858000"/>
          </a:xfrm>
          <a:prstGeom prst="rect">
            <a:avLst/>
          </a:prstGeom>
        </p:spPr>
      </p:pic>
    </p:spTree>
    <p:extLst>
      <p:ext uri="{BB962C8B-B14F-4D97-AF65-F5344CB8AC3E}">
        <p14:creationId xmlns:p14="http://schemas.microsoft.com/office/powerpoint/2010/main" val="729864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2071776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2337005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1329113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8" name="Tijdelijke aanduiding voor voettekst 7"/>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2470795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4" name="Tijdelijke aanduiding voor voettekst 3"/>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345595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2012438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636883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2724175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1210687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4083351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2520323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895331" y="6134100"/>
            <a:ext cx="1458467" cy="405383"/>
          </a:xfrm>
          <a:prstGeom prst="rect">
            <a:avLst/>
          </a:prstGeom>
        </p:spPr>
      </p:pic>
      <p:sp>
        <p:nvSpPr>
          <p:cNvPr id="2" name="Holder 2"/>
          <p:cNvSpPr>
            <a:spLocks noGrp="1"/>
          </p:cNvSpPr>
          <p:nvPr>
            <p:ph type="title"/>
          </p:nvPr>
        </p:nvSpPr>
        <p:spPr/>
        <p:txBody>
          <a:bodyPr lIns="0" tIns="0" rIns="0" bIns="0"/>
          <a:lstStyle>
            <a:lvl1pPr>
              <a:defRPr sz="4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10/19/2023</a:t>
            </a:fld>
            <a:endParaRPr lang="en-US"/>
          </a:p>
        </p:txBody>
      </p:sp>
      <p:sp>
        <p:nvSpPr>
          <p:cNvPr id="5" name="Holder 5"/>
          <p:cNvSpPr>
            <a:spLocks noGrp="1"/>
          </p:cNvSpPr>
          <p:nvPr>
            <p:ph type="sldNum" sz="quarter" idx="7"/>
          </p:nvPr>
        </p:nvSpPr>
        <p:spPr/>
        <p:txBody>
          <a:bodyPr lIns="0" tIns="0" rIns="0" bIns="0"/>
          <a:lstStyle>
            <a:lvl1pPr>
              <a:defRPr sz="1200" b="0" i="0">
                <a:solidFill>
                  <a:srgbClr val="8A8A8A"/>
                </a:solidFill>
                <a:latin typeface="Arial"/>
                <a:cs typeface="Arial"/>
              </a:defRPr>
            </a:lvl1pPr>
          </a:lstStyle>
          <a:p>
            <a:pPr marL="38100">
              <a:lnSpc>
                <a:spcPts val="1425"/>
              </a:lnSpc>
            </a:pPr>
            <a:fld id="{81D60167-4931-47E6-BA6A-407CBD079E47}" type="slidenum">
              <a:rPr spc="-5" dirty="0"/>
              <a:t>‹nr.›</a:t>
            </a:fld>
            <a:endParaRPr spc="-5"/>
          </a:p>
        </p:txBody>
      </p:sp>
    </p:spTree>
    <p:extLst>
      <p:ext uri="{BB962C8B-B14F-4D97-AF65-F5344CB8AC3E}">
        <p14:creationId xmlns:p14="http://schemas.microsoft.com/office/powerpoint/2010/main" val="233257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175543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420344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8" name="Tijdelijke aanduiding voor voettekst 7"/>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9266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4" name="Tijdelijke aanduiding voor voettekst 3"/>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356000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79848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379282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79EF805B-CF6C-449A-BE87-E6DA175530FB}" type="datetimeFigureOut">
              <a:rPr lang="nl-NL" smtClean="0"/>
              <a:t>19-10-2023</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89EFB7D9-8DD1-4A4D-B660-1C6C3100A05C}" type="slidenum">
              <a:rPr lang="nl-NL" smtClean="0"/>
              <a:t>‹nr.›</a:t>
            </a:fld>
            <a:endParaRPr lang="nl-NL"/>
          </a:p>
        </p:txBody>
      </p:sp>
    </p:spTree>
    <p:extLst>
      <p:ext uri="{BB962C8B-B14F-4D97-AF65-F5344CB8AC3E}">
        <p14:creationId xmlns:p14="http://schemas.microsoft.com/office/powerpoint/2010/main" val="419143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640715"/>
          </a:xfrm>
          <a:prstGeom prst="rect">
            <a:avLst/>
          </a:prstGeom>
        </p:spPr>
        <p:txBody>
          <a:bodyPr vert="horz" lIns="91440" tIns="45720" rIns="91440" bIns="45720" rtlCol="0" anchor="ctr">
            <a:normAutofit/>
          </a:bodyPr>
          <a:lstStyle/>
          <a:p>
            <a:r>
              <a:rPr lang="nl-NL"/>
              <a:t>Titel dia</a:t>
            </a:r>
          </a:p>
        </p:txBody>
      </p:sp>
      <p:sp>
        <p:nvSpPr>
          <p:cNvPr id="3" name="Tijdelijke aanduiding voor tekst 2"/>
          <p:cNvSpPr>
            <a:spLocks noGrp="1"/>
          </p:cNvSpPr>
          <p:nvPr>
            <p:ph type="body" idx="1"/>
          </p:nvPr>
        </p:nvSpPr>
        <p:spPr>
          <a:xfrm>
            <a:off x="838200" y="1234911"/>
            <a:ext cx="10515600" cy="4942052"/>
          </a:xfrm>
          <a:prstGeom prst="rect">
            <a:avLst/>
          </a:prstGeom>
        </p:spPr>
        <p:txBody>
          <a:bodyPr vert="horz" lIns="91440" tIns="45720" rIns="9144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descr="Logo_Senzer.png"/>
          <p:cNvPicPr>
            <a:picLocks noChangeAspect="1"/>
          </p:cNvPicPr>
          <p:nvPr userDrawn="1"/>
        </p:nvPicPr>
        <p:blipFill>
          <a:blip r:embed="rId13"/>
          <a:stretch>
            <a:fillRect/>
          </a:stretch>
        </p:blipFill>
        <p:spPr>
          <a:xfrm>
            <a:off x="9895038" y="6134437"/>
            <a:ext cx="1458762" cy="404475"/>
          </a:xfrm>
          <a:prstGeom prst="rect">
            <a:avLst/>
          </a:prstGeom>
        </p:spPr>
      </p:pic>
      <p:sp>
        <p:nvSpPr>
          <p:cNvPr id="8" name="Ondertitel 2"/>
          <p:cNvSpPr txBox="1">
            <a:spLocks/>
          </p:cNvSpPr>
          <p:nvPr userDrawn="1"/>
        </p:nvSpPr>
        <p:spPr>
          <a:xfrm>
            <a:off x="838200" y="834390"/>
            <a:ext cx="10515600" cy="676592"/>
          </a:xfrm>
          <a:prstGeom prst="rect">
            <a:avLst/>
          </a:prstGeom>
        </p:spPr>
        <p:txBody>
          <a:bodyPr>
            <a:noAutofit/>
          </a:bodyPr>
          <a:lstStyle>
            <a:lvl1pPr marL="0" indent="0" algn="l" defTabSz="914400" rtl="0" eaLnBrk="1" latinLnBrk="0" hangingPunct="1">
              <a:lnSpc>
                <a:spcPct val="114000"/>
              </a:lnSpc>
              <a:spcBef>
                <a:spcPts val="0"/>
              </a:spcBef>
              <a:buClr>
                <a:srgbClr val="FF5500"/>
              </a:buClr>
              <a:buSzPct val="110000"/>
              <a:buFont typeface="Arial" panose="020B0604020202020204" pitchFamily="34" charset="0"/>
              <a:buNone/>
              <a:defRPr sz="4000" kern="1200">
                <a:solidFill>
                  <a:srgbClr val="8D70A3"/>
                </a:solidFill>
                <a:latin typeface="+mn-lt"/>
                <a:ea typeface="+mn-ea"/>
                <a:cs typeface="+mn-cs"/>
              </a:defRPr>
            </a:lvl1pPr>
            <a:lvl2pPr marL="457200" indent="0" algn="ctr" defTabSz="914400" rtl="0" eaLnBrk="1" latinLnBrk="0" hangingPunct="1">
              <a:lnSpc>
                <a:spcPct val="114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4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4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4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b="1">
              <a:solidFill>
                <a:srgbClr val="411165"/>
              </a:solidFill>
            </a:endParaRPr>
          </a:p>
        </p:txBody>
      </p:sp>
    </p:spTree>
    <p:extLst>
      <p:ext uri="{BB962C8B-B14F-4D97-AF65-F5344CB8AC3E}">
        <p14:creationId xmlns:p14="http://schemas.microsoft.com/office/powerpoint/2010/main" val="2929839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rgbClr val="411165"/>
          </a:solidFill>
          <a:latin typeface="+mn-lt"/>
          <a:ea typeface="+mj-ea"/>
          <a:cs typeface="+mj-cs"/>
        </a:defRPr>
      </a:lvl1pPr>
    </p:titleStyle>
    <p:bodyStyle>
      <a:lvl1pPr marL="228600" indent="-228600" algn="l" defTabSz="914400" rtl="0" eaLnBrk="1" latinLnBrk="0" hangingPunct="1">
        <a:lnSpc>
          <a:spcPct val="114000"/>
        </a:lnSpc>
        <a:spcBef>
          <a:spcPts val="0"/>
        </a:spcBef>
        <a:buClr>
          <a:srgbClr val="FF5500"/>
        </a:buClr>
        <a:buSzPct val="110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640715"/>
          </a:xfrm>
          <a:prstGeom prst="rect">
            <a:avLst/>
          </a:prstGeom>
        </p:spPr>
        <p:txBody>
          <a:bodyPr vert="horz" lIns="91440" tIns="45720" rIns="91440" bIns="45720" rtlCol="0" anchor="ctr">
            <a:normAutofit/>
          </a:bodyPr>
          <a:lstStyle/>
          <a:p>
            <a:r>
              <a:rPr lang="nl-NL"/>
              <a:t>Titel dia</a:t>
            </a:r>
          </a:p>
        </p:txBody>
      </p:sp>
      <p:sp>
        <p:nvSpPr>
          <p:cNvPr id="3" name="Tijdelijke aanduiding voor tekst 2"/>
          <p:cNvSpPr>
            <a:spLocks noGrp="1"/>
          </p:cNvSpPr>
          <p:nvPr>
            <p:ph type="body" idx="1"/>
          </p:nvPr>
        </p:nvSpPr>
        <p:spPr>
          <a:xfrm>
            <a:off x="838200" y="1234911"/>
            <a:ext cx="10515600" cy="4942052"/>
          </a:xfrm>
          <a:prstGeom prst="rect">
            <a:avLst/>
          </a:prstGeom>
        </p:spPr>
        <p:txBody>
          <a:bodyPr vert="horz" lIns="91440" tIns="45720" rIns="9144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descr="Logo_Senzer.png"/>
          <p:cNvPicPr>
            <a:picLocks noChangeAspect="1"/>
          </p:cNvPicPr>
          <p:nvPr userDrawn="1"/>
        </p:nvPicPr>
        <p:blipFill>
          <a:blip r:embed="rId16"/>
          <a:stretch>
            <a:fillRect/>
          </a:stretch>
        </p:blipFill>
        <p:spPr>
          <a:xfrm>
            <a:off x="9895038" y="6134437"/>
            <a:ext cx="1458762" cy="404475"/>
          </a:xfrm>
          <a:prstGeom prst="rect">
            <a:avLst/>
          </a:prstGeom>
        </p:spPr>
      </p:pic>
      <p:sp>
        <p:nvSpPr>
          <p:cNvPr id="8" name="Ondertitel 2"/>
          <p:cNvSpPr txBox="1">
            <a:spLocks/>
          </p:cNvSpPr>
          <p:nvPr userDrawn="1"/>
        </p:nvSpPr>
        <p:spPr>
          <a:xfrm>
            <a:off x="838200" y="834390"/>
            <a:ext cx="10515600" cy="676592"/>
          </a:xfrm>
          <a:prstGeom prst="rect">
            <a:avLst/>
          </a:prstGeom>
        </p:spPr>
        <p:txBody>
          <a:bodyPr>
            <a:noAutofit/>
          </a:bodyPr>
          <a:lstStyle>
            <a:lvl1pPr marL="0" indent="0" algn="l" defTabSz="914400" rtl="0" eaLnBrk="1" latinLnBrk="0" hangingPunct="1">
              <a:lnSpc>
                <a:spcPct val="114000"/>
              </a:lnSpc>
              <a:spcBef>
                <a:spcPts val="0"/>
              </a:spcBef>
              <a:buClr>
                <a:srgbClr val="FF5500"/>
              </a:buClr>
              <a:buSzPct val="110000"/>
              <a:buFont typeface="Arial" panose="020B0604020202020204" pitchFamily="34" charset="0"/>
              <a:buNone/>
              <a:defRPr sz="4000" kern="1200">
                <a:solidFill>
                  <a:srgbClr val="8D70A3"/>
                </a:solidFill>
                <a:latin typeface="+mn-lt"/>
                <a:ea typeface="+mn-ea"/>
                <a:cs typeface="+mn-cs"/>
              </a:defRPr>
            </a:lvl1pPr>
            <a:lvl2pPr marL="457200" indent="0" algn="ctr" defTabSz="914400" rtl="0" eaLnBrk="1" latinLnBrk="0" hangingPunct="1">
              <a:lnSpc>
                <a:spcPct val="114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4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4000"/>
              </a:lnSpc>
              <a:spcBef>
                <a:spcPts val="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4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nl-NL" b="1">
              <a:solidFill>
                <a:srgbClr val="411165"/>
              </a:solidFill>
            </a:endParaRPr>
          </a:p>
        </p:txBody>
      </p:sp>
    </p:spTree>
    <p:extLst>
      <p:ext uri="{BB962C8B-B14F-4D97-AF65-F5344CB8AC3E}">
        <p14:creationId xmlns:p14="http://schemas.microsoft.com/office/powerpoint/2010/main" val="1054490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000" b="1" kern="1200">
          <a:solidFill>
            <a:srgbClr val="411165"/>
          </a:solidFill>
          <a:latin typeface="+mn-lt"/>
          <a:ea typeface="+mj-ea"/>
          <a:cs typeface="+mj-cs"/>
        </a:defRPr>
      </a:lvl1pPr>
    </p:titleStyle>
    <p:bodyStyle>
      <a:lvl1pPr marL="228600" indent="-228600" algn="l" defTabSz="914400" rtl="0" eaLnBrk="1" latinLnBrk="0" hangingPunct="1">
        <a:lnSpc>
          <a:spcPct val="114000"/>
        </a:lnSpc>
        <a:spcBef>
          <a:spcPts val="0"/>
        </a:spcBef>
        <a:buClr>
          <a:srgbClr val="FF5500"/>
        </a:buClr>
        <a:buSzPct val="110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zyIkgi2LDbk?feature=oembed" TargetMode="External"/><Relationship Id="rId5" Type="http://schemas.openxmlformats.org/officeDocument/2006/relationships/image" Target="../media/image17.jpeg"/><Relationship Id="rId4" Type="http://schemas.openxmlformats.org/officeDocument/2006/relationships/hyperlink" Target="https://youtu.be/zyIkgi2LDbk"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5400"/>
              <a:t>Vroeger is voorbij</a:t>
            </a:r>
          </a:p>
        </p:txBody>
      </p:sp>
      <p:sp>
        <p:nvSpPr>
          <p:cNvPr id="3" name="Ondertitel 2"/>
          <p:cNvSpPr>
            <a:spLocks noGrp="1"/>
          </p:cNvSpPr>
          <p:nvPr>
            <p:ph type="subTitle" idx="1"/>
          </p:nvPr>
        </p:nvSpPr>
        <p:spPr/>
        <p:txBody>
          <a:bodyPr>
            <a:noAutofit/>
          </a:bodyPr>
          <a:lstStyle/>
          <a:p>
            <a:pPr>
              <a:lnSpc>
                <a:spcPct val="100000"/>
              </a:lnSpc>
            </a:pPr>
            <a:r>
              <a:rPr lang="nl-NL" sz="3200">
                <a:solidFill>
                  <a:schemeClr val="bg1"/>
                </a:solidFill>
              </a:rPr>
              <a:t>Onderwerpen waar het aan de OR tafel </a:t>
            </a:r>
          </a:p>
          <a:p>
            <a:pPr>
              <a:lnSpc>
                <a:spcPct val="100000"/>
              </a:lnSpc>
            </a:pPr>
            <a:r>
              <a:rPr lang="nl-NL" sz="3200">
                <a:solidFill>
                  <a:schemeClr val="bg1"/>
                </a:solidFill>
              </a:rPr>
              <a:t>over gaat zijn anders dan vroeger</a:t>
            </a:r>
          </a:p>
        </p:txBody>
      </p:sp>
    </p:spTree>
    <p:extLst>
      <p:ext uri="{BB962C8B-B14F-4D97-AF65-F5344CB8AC3E}">
        <p14:creationId xmlns:p14="http://schemas.microsoft.com/office/powerpoint/2010/main" val="2152516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E0193-DB71-1744-8D73-A9A3E55F3058}"/>
              </a:ext>
            </a:extLst>
          </p:cNvPr>
          <p:cNvSpPr>
            <a:spLocks noGrp="1"/>
          </p:cNvSpPr>
          <p:nvPr>
            <p:ph type="title"/>
          </p:nvPr>
        </p:nvSpPr>
        <p:spPr/>
        <p:txBody>
          <a:bodyPr/>
          <a:lstStyle/>
          <a:p>
            <a:r>
              <a:rPr lang="nl-NL"/>
              <a:t>Wat vraagt dit van de OR?</a:t>
            </a:r>
          </a:p>
        </p:txBody>
      </p:sp>
      <p:sp>
        <p:nvSpPr>
          <p:cNvPr id="3" name="Tijdelijke aanduiding voor inhoud 2">
            <a:extLst>
              <a:ext uri="{FF2B5EF4-FFF2-40B4-BE49-F238E27FC236}">
                <a16:creationId xmlns:a16="http://schemas.microsoft.com/office/drawing/2014/main" id="{DC3D0BE0-511C-ADF5-FF19-820A459074BA}"/>
              </a:ext>
            </a:extLst>
          </p:cNvPr>
          <p:cNvSpPr>
            <a:spLocks noGrp="1"/>
          </p:cNvSpPr>
          <p:nvPr>
            <p:ph idx="1"/>
          </p:nvPr>
        </p:nvSpPr>
        <p:spPr>
          <a:xfrm>
            <a:off x="838200" y="1234911"/>
            <a:ext cx="6570518" cy="4942052"/>
          </a:xfrm>
        </p:spPr>
        <p:txBody>
          <a:bodyPr/>
          <a:lstStyle/>
          <a:p>
            <a:pPr algn="l" rtl="0" fontAlgn="base">
              <a:lnSpc>
                <a:spcPct val="100000"/>
              </a:lnSpc>
              <a:buFont typeface="Arial" panose="020B0604020202020204" pitchFamily="34" charset="0"/>
              <a:buChar char="•"/>
            </a:pPr>
            <a:r>
              <a:rPr lang="nl-NL" sz="1800" b="0" i="0">
                <a:solidFill>
                  <a:srgbClr val="000000"/>
                </a:solidFill>
                <a:effectLst/>
                <a:latin typeface="Calibri" panose="020F0502020204030204" pitchFamily="34" charset="0"/>
              </a:rPr>
              <a:t>Niet alleen monitoren wat niet goed gaat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panose="020F0502020204030204" pitchFamily="34" charset="0"/>
              </a:rPr>
              <a:t>Maar meewerken aan de verandering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panose="020F0502020204030204" pitchFamily="34" charset="0"/>
              </a:rPr>
              <a:t>Om kunnen gaan met vroegtijdig gedeelde (vertrouwelijke) informatie; dat vraagt vertrouwen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panose="020F0502020204030204" pitchFamily="34" charset="0"/>
              </a:rPr>
              <a:t>Goed peilen bij de achterban wat gewenst is op de werkvloer </a:t>
            </a:r>
            <a:br>
              <a:rPr lang="nl-NL" sz="1800" b="0" i="0">
                <a:solidFill>
                  <a:srgbClr val="000000"/>
                </a:solidFill>
                <a:effectLst/>
                <a:latin typeface="Calibri" panose="020F0502020204030204" pitchFamily="34" charset="0"/>
              </a:rPr>
            </a:br>
            <a:r>
              <a:rPr lang="nl-NL" sz="1800" b="0" i="0">
                <a:solidFill>
                  <a:srgbClr val="000000"/>
                </a:solidFill>
                <a:effectLst/>
                <a:latin typeface="Calibri" panose="020F0502020204030204" pitchFamily="34" charset="0"/>
              </a:rPr>
              <a:t>(alle medewerkers worden gehoord)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panose="020F0502020204030204" pitchFamily="34" charset="0"/>
              </a:rPr>
              <a:t>Mede activeren van de gewenste onderstroom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panose="020F0502020204030204" pitchFamily="34" charset="0"/>
              </a:rPr>
              <a:t>Daarbij de onafhankelijkheid van de OR bewaken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panose="020F0502020204030204" pitchFamily="34" charset="0"/>
              </a:rPr>
              <a:t>Als het moet ook gaan staan voor de belangen van de achterban</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a:solidFill>
                  <a:srgbClr val="000000"/>
                </a:solidFill>
                <a:latin typeface="Calibri" panose="020F0502020204030204" pitchFamily="34" charset="0"/>
              </a:rPr>
              <a:t>Jezelf de tijd gunnen om hier aan te werken</a:t>
            </a:r>
            <a:r>
              <a:rPr lang="nl-NL" sz="1800" b="0" i="0">
                <a:solidFill>
                  <a:srgbClr val="000000"/>
                </a:solidFill>
                <a:effectLst/>
                <a:latin typeface="Calibri" panose="020F0502020204030204" pitchFamily="34" charset="0"/>
              </a:rPr>
              <a:t> (en soms fouten te maken)</a:t>
            </a:r>
          </a:p>
          <a:p>
            <a:pPr>
              <a:lnSpc>
                <a:spcPct val="100000"/>
              </a:lnSpc>
            </a:pPr>
            <a:endParaRPr lang="nl-NL"/>
          </a:p>
        </p:txBody>
      </p:sp>
      <p:pic>
        <p:nvPicPr>
          <p:cNvPr id="5" name="Afbeelding 4" descr="Afbeelding met kunst, tekening&#10;&#10;Automatisch gegenereerde beschrijving">
            <a:extLst>
              <a:ext uri="{FF2B5EF4-FFF2-40B4-BE49-F238E27FC236}">
                <a16:creationId xmlns:a16="http://schemas.microsoft.com/office/drawing/2014/main" id="{A21D7D5F-9616-B5B7-6FEE-40FED3C3A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8992" y="1337493"/>
            <a:ext cx="2464589" cy="3847571"/>
          </a:xfrm>
          <a:prstGeom prst="rect">
            <a:avLst/>
          </a:prstGeom>
        </p:spPr>
      </p:pic>
    </p:spTree>
    <p:extLst>
      <p:ext uri="{BB962C8B-B14F-4D97-AF65-F5344CB8AC3E}">
        <p14:creationId xmlns:p14="http://schemas.microsoft.com/office/powerpoint/2010/main" val="271707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FCEDEB-EE27-B05B-512A-4285CC3AEC92}"/>
              </a:ext>
            </a:extLst>
          </p:cNvPr>
          <p:cNvSpPr>
            <a:spLocks noGrp="1"/>
          </p:cNvSpPr>
          <p:nvPr>
            <p:ph type="title"/>
          </p:nvPr>
        </p:nvSpPr>
        <p:spPr>
          <a:xfrm>
            <a:off x="838200" y="354734"/>
            <a:ext cx="10515600" cy="684357"/>
          </a:xfrm>
        </p:spPr>
        <p:txBody>
          <a:bodyPr>
            <a:normAutofit/>
          </a:bodyPr>
          <a:lstStyle/>
          <a:p>
            <a:r>
              <a:rPr lang="nl-NL"/>
              <a:t>Wat vraagt dit van elkaar?</a:t>
            </a:r>
            <a:endParaRPr lang="nl-NL" sz="2400">
              <a:ea typeface="Calibri"/>
              <a:cs typeface="Calibri"/>
            </a:endParaRPr>
          </a:p>
        </p:txBody>
      </p:sp>
      <p:sp>
        <p:nvSpPr>
          <p:cNvPr id="3" name="Tijdelijke aanduiding voor inhoud 2">
            <a:extLst>
              <a:ext uri="{FF2B5EF4-FFF2-40B4-BE49-F238E27FC236}">
                <a16:creationId xmlns:a16="http://schemas.microsoft.com/office/drawing/2014/main" id="{2A6E0310-C007-4400-433E-0D41749DEE0A}"/>
              </a:ext>
            </a:extLst>
          </p:cNvPr>
          <p:cNvSpPr>
            <a:spLocks noGrp="1"/>
          </p:cNvSpPr>
          <p:nvPr>
            <p:ph idx="1"/>
          </p:nvPr>
        </p:nvSpPr>
        <p:spPr>
          <a:xfrm>
            <a:off x="838200" y="1234911"/>
            <a:ext cx="6352309" cy="4942052"/>
          </a:xfrm>
        </p:spPr>
        <p:txBody>
          <a:bodyPr vert="horz" lIns="91440" tIns="45720" rIns="91440" bIns="45720" rtlCol="0" anchor="t">
            <a:noAutofit/>
          </a:bodyPr>
          <a:lstStyle/>
          <a:p>
            <a:pPr algn="l" rtl="0" fontAlgn="base">
              <a:lnSpc>
                <a:spcPct val="100000"/>
              </a:lnSpc>
              <a:buFont typeface="Arial" panose="020B0604020202020204" pitchFamily="34" charset="0"/>
              <a:buChar char="•"/>
            </a:pPr>
            <a:r>
              <a:rPr lang="nl-NL" sz="1800" b="0" i="0">
                <a:solidFill>
                  <a:srgbClr val="000000"/>
                </a:solidFill>
                <a:effectLst/>
                <a:latin typeface="Calibri"/>
                <a:ea typeface="Calibri"/>
                <a:cs typeface="Calibri"/>
              </a:rPr>
              <a:t>‘goede collega's uit laten stromen (frictie voor WOR bestuurder en OR)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fontAlgn="base">
              <a:lnSpc>
                <a:spcPct val="100000"/>
              </a:lnSpc>
            </a:pPr>
            <a:r>
              <a:rPr lang="nl-NL" sz="1800" b="0" i="0">
                <a:solidFill>
                  <a:srgbClr val="000000"/>
                </a:solidFill>
                <a:effectLst/>
                <a:latin typeface="Calibri"/>
                <a:ea typeface="Calibri"/>
                <a:cs typeface="Calibri"/>
              </a:rPr>
              <a:t>Uitgangspunt: iedereen is evenveel waard</a:t>
            </a:r>
            <a:r>
              <a:rPr lang="nl-NL" sz="1800">
                <a:solidFill>
                  <a:srgbClr val="000000"/>
                </a:solidFill>
                <a:latin typeface="Calibri"/>
                <a:ea typeface="Calibri"/>
                <a:cs typeface="Calibri"/>
              </a:rPr>
              <a:t> </a:t>
            </a:r>
            <a:endParaRPr lang="nl-NL" sz="1800">
              <a:solidFill>
                <a:srgbClr val="000000"/>
              </a:solidFill>
              <a:latin typeface="Calibri" panose="020F0502020204030204" pitchFamily="34" charset="0"/>
              <a:ea typeface="Calibri"/>
              <a:cs typeface="Calibri"/>
            </a:endParaRPr>
          </a:p>
          <a:p>
            <a:pPr>
              <a:lnSpc>
                <a:spcPct val="100000"/>
              </a:lnSpc>
            </a:pPr>
            <a:endParaRPr lang="nl-NL" sz="1800" b="0" i="0">
              <a:solidFill>
                <a:srgbClr val="000000"/>
              </a:solidFill>
              <a:effectLst/>
              <a:latin typeface="Calibri" panose="020F0502020204030204" pitchFamily="34" charset="0"/>
              <a:ea typeface="Calibri"/>
              <a:cs typeface="Calibri"/>
            </a:endParaRPr>
          </a:p>
          <a:p>
            <a:pPr>
              <a:lnSpc>
                <a:spcPct val="100000"/>
              </a:lnSpc>
            </a:pPr>
            <a:r>
              <a:rPr lang="nl-NL" sz="1800">
                <a:solidFill>
                  <a:srgbClr val="000000"/>
                </a:solidFill>
                <a:latin typeface="Calibri"/>
                <a:ea typeface="Calibri"/>
                <a:cs typeface="Calibri"/>
              </a:rPr>
              <a:t>Senzer kan niet functioneren zonder de OR en de OR </a:t>
            </a:r>
            <a:br>
              <a:rPr lang="nl-NL" sz="1800">
                <a:solidFill>
                  <a:srgbClr val="000000"/>
                </a:solidFill>
                <a:latin typeface="Calibri"/>
                <a:ea typeface="Calibri"/>
                <a:cs typeface="Calibri"/>
              </a:rPr>
            </a:br>
            <a:r>
              <a:rPr lang="nl-NL" sz="1800">
                <a:solidFill>
                  <a:srgbClr val="000000"/>
                </a:solidFill>
                <a:latin typeface="Calibri"/>
                <a:ea typeface="Calibri"/>
                <a:cs typeface="Calibri"/>
              </a:rPr>
              <a:t>kan niet functioneren zonder Senzer</a:t>
            </a:r>
            <a:endParaRPr lang="nl-NL" sz="1800" b="0" i="0">
              <a:solidFill>
                <a:srgbClr val="000000"/>
              </a:solidFill>
              <a:effectLst/>
              <a:latin typeface="Calibri" panose="020F0502020204030204" pitchFamily="34" charset="0"/>
              <a:ea typeface="Calibri"/>
              <a:cs typeface="Calibri"/>
            </a:endParaRPr>
          </a:p>
          <a:p>
            <a:pPr fontAlgn="base">
              <a:lnSpc>
                <a:spcPct val="100000"/>
              </a:lnSpc>
            </a:pPr>
            <a:endParaRPr lang="nl-NL" sz="1800">
              <a:solidFill>
                <a:srgbClr val="000000"/>
              </a:solidFill>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a:ea typeface="Calibri"/>
                <a:cs typeface="Calibri"/>
              </a:rPr>
              <a:t>Luisteren naar elkaar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a:ea typeface="Calibri"/>
                <a:cs typeface="Calibri"/>
              </a:rPr>
              <a:t>Respect voor elkaars belangen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a:ea typeface="Calibri"/>
                <a:cs typeface="Calibri"/>
              </a:rPr>
              <a:t>Scherpte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a:ea typeface="Calibri"/>
                <a:cs typeface="Calibri"/>
              </a:rPr>
              <a:t>Soms schuurt het </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a:ea typeface="Calibri"/>
                <a:cs typeface="Calibri"/>
              </a:rPr>
              <a:t>Wanneer wil je iets alleen weten, wanneer wil je info </a:t>
            </a:r>
            <a:br>
              <a:rPr lang="nl-NL" sz="1800" b="0" i="0">
                <a:solidFill>
                  <a:srgbClr val="000000"/>
                </a:solidFill>
                <a:effectLst/>
                <a:latin typeface="Calibri"/>
                <a:ea typeface="Calibri"/>
                <a:cs typeface="Calibri"/>
              </a:rPr>
            </a:br>
            <a:r>
              <a:rPr lang="nl-NL" sz="1800" b="0" i="0">
                <a:solidFill>
                  <a:srgbClr val="000000"/>
                </a:solidFill>
                <a:effectLst/>
                <a:latin typeface="Calibri"/>
                <a:ea typeface="Calibri"/>
                <a:cs typeface="Calibri"/>
              </a:rPr>
              <a:t>delen met (enkele) or leden </a:t>
            </a:r>
          </a:p>
          <a:p>
            <a:pPr>
              <a:lnSpc>
                <a:spcPct val="100000"/>
              </a:lnSpc>
            </a:pPr>
            <a:endParaRPr lang="nl-NL"/>
          </a:p>
        </p:txBody>
      </p:sp>
      <p:pic>
        <p:nvPicPr>
          <p:cNvPr id="5" name="Afbeelding 4" descr="Afbeelding met kunst&#10;&#10;Automatisch gegenereerde beschrijving">
            <a:extLst>
              <a:ext uri="{FF2B5EF4-FFF2-40B4-BE49-F238E27FC236}">
                <a16:creationId xmlns:a16="http://schemas.microsoft.com/office/drawing/2014/main" id="{318726E8-80E9-9881-9CE8-A4693B69A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431" y="1753304"/>
            <a:ext cx="3729369" cy="3351392"/>
          </a:xfrm>
          <a:prstGeom prst="rect">
            <a:avLst/>
          </a:prstGeom>
        </p:spPr>
      </p:pic>
    </p:spTree>
    <p:extLst>
      <p:ext uri="{BB962C8B-B14F-4D97-AF65-F5344CB8AC3E}">
        <p14:creationId xmlns:p14="http://schemas.microsoft.com/office/powerpoint/2010/main" val="2124213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A114A-6584-47A0-329C-314A8C25ED91}"/>
              </a:ext>
            </a:extLst>
          </p:cNvPr>
          <p:cNvSpPr>
            <a:spLocks noGrp="1"/>
          </p:cNvSpPr>
          <p:nvPr>
            <p:ph type="title"/>
          </p:nvPr>
        </p:nvSpPr>
        <p:spPr/>
        <p:txBody>
          <a:bodyPr/>
          <a:lstStyle/>
          <a:p>
            <a:r>
              <a:rPr lang="nl-NL"/>
              <a:t>Voorbeelden uit onze praktijk</a:t>
            </a:r>
          </a:p>
        </p:txBody>
      </p:sp>
      <p:sp>
        <p:nvSpPr>
          <p:cNvPr id="3" name="Tijdelijke aanduiding voor inhoud 2">
            <a:extLst>
              <a:ext uri="{FF2B5EF4-FFF2-40B4-BE49-F238E27FC236}">
                <a16:creationId xmlns:a16="http://schemas.microsoft.com/office/drawing/2014/main" id="{D6AEFE2B-8E02-2307-02CD-83B698918F7A}"/>
              </a:ext>
            </a:extLst>
          </p:cNvPr>
          <p:cNvSpPr>
            <a:spLocks noGrp="1"/>
          </p:cNvSpPr>
          <p:nvPr>
            <p:ph idx="1"/>
          </p:nvPr>
        </p:nvSpPr>
        <p:spPr>
          <a:xfrm>
            <a:off x="838200" y="1234911"/>
            <a:ext cx="7058891" cy="4942052"/>
          </a:xfrm>
        </p:spPr>
        <p:txBody>
          <a:bodyPr vert="horz" lIns="91440" tIns="45720" rIns="91440" bIns="45720" rtlCol="0" anchor="t">
            <a:noAutofit/>
          </a:bodyPr>
          <a:lstStyle/>
          <a:p>
            <a:pPr algn="l" rtl="0" fontAlgn="base">
              <a:lnSpc>
                <a:spcPct val="100000"/>
              </a:lnSpc>
              <a:buFont typeface="Arial" panose="020B0604020202020204" pitchFamily="34" charset="0"/>
              <a:buChar char="•"/>
            </a:pPr>
            <a:r>
              <a:rPr lang="nl-NL" sz="1800" b="0" i="0">
                <a:solidFill>
                  <a:srgbClr val="000000"/>
                </a:solidFill>
                <a:effectLst/>
                <a:latin typeface="Calibri"/>
                <a:ea typeface="Calibri"/>
                <a:cs typeface="Calibri"/>
              </a:rPr>
              <a:t>Beloningsbeleid (OR ingestemd maar verdeeld)</a:t>
            </a:r>
          </a:p>
          <a:p>
            <a:pPr algn="l" rtl="0" fontAlgn="base">
              <a:lnSpc>
                <a:spcPct val="100000"/>
              </a:lnSpc>
              <a:buFont typeface="Arial" panose="020B0604020202020204" pitchFamily="34" charset="0"/>
              <a:buChar char="•"/>
            </a:pPr>
            <a:endParaRPr lang="nl-NL" sz="1800" b="0" i="0">
              <a:solidFill>
                <a:srgbClr val="000000"/>
              </a:solidFill>
              <a:effectLst/>
              <a:latin typeface="Calibri" panose="020F0502020204030204" pitchFamily="34" charset="0"/>
            </a:endParaRPr>
          </a:p>
          <a:p>
            <a:pPr algn="l" rtl="0" fontAlgn="base">
              <a:lnSpc>
                <a:spcPct val="100000"/>
              </a:lnSpc>
              <a:buFont typeface="Arial" panose="020B0604020202020204" pitchFamily="34" charset="0"/>
              <a:buChar char="•"/>
            </a:pPr>
            <a:r>
              <a:rPr lang="nl-NL" sz="1800" b="0" i="0">
                <a:solidFill>
                  <a:srgbClr val="000000"/>
                </a:solidFill>
                <a:effectLst/>
                <a:latin typeface="Calibri"/>
                <a:ea typeface="Calibri"/>
                <a:cs typeface="Calibri"/>
              </a:rPr>
              <a:t>Werktijdenregeling (OR </a:t>
            </a:r>
            <a:r>
              <a:rPr lang="nl-NL" sz="1800">
                <a:solidFill>
                  <a:srgbClr val="000000"/>
                </a:solidFill>
                <a:latin typeface="Calibri"/>
                <a:ea typeface="Calibri"/>
                <a:cs typeface="Calibri"/>
              </a:rPr>
              <a:t>poot</a:t>
            </a:r>
            <a:r>
              <a:rPr lang="nl-NL" sz="1800" b="0" i="0">
                <a:solidFill>
                  <a:srgbClr val="000000"/>
                </a:solidFill>
                <a:effectLst/>
                <a:latin typeface="Calibri"/>
                <a:ea typeface="Calibri"/>
                <a:cs typeface="Calibri"/>
              </a:rPr>
              <a:t> stijf gehouden zonder overeenstemming)</a:t>
            </a:r>
          </a:p>
          <a:p>
            <a:pPr>
              <a:lnSpc>
                <a:spcPct val="100000"/>
              </a:lnSpc>
            </a:pPr>
            <a:endParaRPr lang="nl-NL" sz="1800">
              <a:ea typeface="Calibri"/>
              <a:cs typeface="Calibri"/>
            </a:endParaRPr>
          </a:p>
          <a:p>
            <a:pPr>
              <a:lnSpc>
                <a:spcPct val="100000"/>
              </a:lnSpc>
            </a:pPr>
            <a:r>
              <a:rPr lang="nl-NL" sz="1800">
                <a:ea typeface="Calibri"/>
                <a:cs typeface="Calibri"/>
              </a:rPr>
              <a:t>Koers </a:t>
            </a:r>
            <a:r>
              <a:rPr lang="nl-NL" sz="1800" err="1">
                <a:ea typeface="Calibri"/>
                <a:cs typeface="Calibri"/>
              </a:rPr>
              <a:t>vd</a:t>
            </a:r>
            <a:r>
              <a:rPr lang="nl-NL" sz="1800">
                <a:ea typeface="Calibri"/>
                <a:cs typeface="Calibri"/>
              </a:rPr>
              <a:t> organisatie vertaald naar eigen OR thema's </a:t>
            </a:r>
          </a:p>
          <a:p>
            <a:pPr>
              <a:lnSpc>
                <a:spcPct val="100000"/>
              </a:lnSpc>
            </a:pPr>
            <a:endParaRPr lang="nl-NL" sz="1800">
              <a:ea typeface="Calibri"/>
              <a:cs typeface="Calibri"/>
            </a:endParaRPr>
          </a:p>
          <a:p>
            <a:pPr>
              <a:lnSpc>
                <a:spcPct val="100000"/>
              </a:lnSpc>
            </a:pPr>
            <a:r>
              <a:rPr lang="nl-NL" sz="1800">
                <a:ea typeface="Calibri"/>
                <a:cs typeface="Calibri"/>
              </a:rPr>
              <a:t>Meer aandacht voor Artikel 24 overleg</a:t>
            </a:r>
            <a:endParaRPr lang="nl-NL" sz="1800">
              <a:cs typeface="Calibri"/>
            </a:endParaRPr>
          </a:p>
          <a:p>
            <a:pPr>
              <a:lnSpc>
                <a:spcPct val="100000"/>
              </a:lnSpc>
            </a:pPr>
            <a:endParaRPr lang="nl-NL" sz="1800">
              <a:ea typeface="Calibri" panose="020F0502020204030204"/>
              <a:cs typeface="Calibri" panose="020F0502020204030204"/>
            </a:endParaRPr>
          </a:p>
          <a:p>
            <a:pPr>
              <a:lnSpc>
                <a:spcPct val="100000"/>
              </a:lnSpc>
            </a:pPr>
            <a:r>
              <a:rPr lang="nl-NL" sz="1800">
                <a:ea typeface="Calibri" panose="020F0502020204030204"/>
                <a:cs typeface="Calibri" panose="020F0502020204030204"/>
              </a:rPr>
              <a:t>OR bij Raadinformatiebijeenkomsten</a:t>
            </a:r>
            <a:endParaRPr lang="nl-NL"/>
          </a:p>
          <a:p>
            <a:pPr>
              <a:lnSpc>
                <a:spcPct val="100000"/>
              </a:lnSpc>
            </a:pPr>
            <a:endParaRPr lang="nl-NL" sz="1800">
              <a:ea typeface="Calibri" panose="020F0502020204030204"/>
              <a:cs typeface="Calibri" panose="020F0502020204030204"/>
            </a:endParaRPr>
          </a:p>
          <a:p>
            <a:pPr>
              <a:lnSpc>
                <a:spcPct val="100000"/>
              </a:lnSpc>
            </a:pPr>
            <a:endParaRPr lang="nl-NL">
              <a:ea typeface="Calibri" panose="020F0502020204030204"/>
              <a:cs typeface="Calibri" panose="020F0502020204030204"/>
            </a:endParaRPr>
          </a:p>
        </p:txBody>
      </p:sp>
      <p:pic>
        <p:nvPicPr>
          <p:cNvPr id="5" name="Afbeelding 4" descr="Afbeelding met Kinderkunst, handschrift, Graphics, tekening&#10;&#10;Automatisch gegenereerde beschrijving">
            <a:extLst>
              <a:ext uri="{FF2B5EF4-FFF2-40B4-BE49-F238E27FC236}">
                <a16:creationId xmlns:a16="http://schemas.microsoft.com/office/drawing/2014/main" id="{9CDF4F84-DC7D-203B-8D6B-4D15EF97C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409" y="1439110"/>
            <a:ext cx="3593733" cy="3979779"/>
          </a:xfrm>
          <a:prstGeom prst="rect">
            <a:avLst/>
          </a:prstGeom>
        </p:spPr>
      </p:pic>
    </p:spTree>
    <p:extLst>
      <p:ext uri="{BB962C8B-B14F-4D97-AF65-F5344CB8AC3E}">
        <p14:creationId xmlns:p14="http://schemas.microsoft.com/office/powerpoint/2010/main" val="126608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a:solidFill>
                  <a:schemeClr val="bg1"/>
                </a:solidFill>
              </a:rPr>
              <a:t>Bedankt voor </a:t>
            </a:r>
            <a:r>
              <a:rPr lang="nl-NL"/>
              <a:t>uw aandacht!</a:t>
            </a:r>
            <a:br>
              <a:rPr lang="nl-NL"/>
            </a:br>
            <a:endParaRPr lang="nl-NL"/>
          </a:p>
        </p:txBody>
      </p:sp>
    </p:spTree>
    <p:extLst>
      <p:ext uri="{BB962C8B-B14F-4D97-AF65-F5344CB8AC3E}">
        <p14:creationId xmlns:p14="http://schemas.microsoft.com/office/powerpoint/2010/main" val="167015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9895331" y="6134100"/>
            <a:ext cx="1458467" cy="405383"/>
          </a:xfrm>
          <a:prstGeom prst="rect">
            <a:avLst/>
          </a:prstGeom>
        </p:spPr>
      </p:pic>
      <p:sp>
        <p:nvSpPr>
          <p:cNvPr id="3" name="object 3"/>
          <p:cNvSpPr txBox="1">
            <a:spLocks noGrp="1"/>
          </p:cNvSpPr>
          <p:nvPr>
            <p:ph type="title"/>
          </p:nvPr>
        </p:nvSpPr>
        <p:spPr>
          <a:xfrm>
            <a:off x="916939" y="305498"/>
            <a:ext cx="2886710" cy="627736"/>
          </a:xfrm>
          <a:prstGeom prst="rect">
            <a:avLst/>
          </a:prstGeom>
        </p:spPr>
        <p:txBody>
          <a:bodyPr vert="horz" wrap="square" lIns="0" tIns="12065" rIns="0" bIns="0" rtlCol="0">
            <a:spAutoFit/>
          </a:bodyPr>
          <a:lstStyle/>
          <a:p>
            <a:pPr marL="12700">
              <a:lnSpc>
                <a:spcPct val="100000"/>
              </a:lnSpc>
              <a:spcBef>
                <a:spcPts val="95"/>
              </a:spcBef>
            </a:pPr>
            <a:r>
              <a:rPr lang="nl-NL" b="1" spc="-30">
                <a:solidFill>
                  <a:srgbClr val="411165"/>
                </a:solidFill>
                <a:latin typeface="Calibri"/>
                <a:cs typeface="Calibri"/>
              </a:rPr>
              <a:t>Vragen</a:t>
            </a:r>
            <a:endParaRPr b="1" spc="-15">
              <a:solidFill>
                <a:srgbClr val="411165"/>
              </a:solidFill>
              <a:latin typeface="Calibri"/>
              <a:cs typeface="Calibri"/>
            </a:endParaRPr>
          </a:p>
        </p:txBody>
      </p:sp>
      <p:sp>
        <p:nvSpPr>
          <p:cNvPr id="5" name="AutoShape 2">
            <a:extLst>
              <a:ext uri="{FF2B5EF4-FFF2-40B4-BE49-F238E27FC236}">
                <a16:creationId xmlns:a16="http://schemas.microsoft.com/office/drawing/2014/main" id="{9D5F000C-5D71-403B-9CCD-40D6E0702977}"/>
              </a:ext>
            </a:extLst>
          </p:cNvPr>
          <p:cNvSpPr>
            <a:spLocks noChangeAspect="1" noChangeArrowheads="1"/>
          </p:cNvSpPr>
          <p:nvPr/>
        </p:nvSpPr>
        <p:spPr bwMode="auto">
          <a:xfrm>
            <a:off x="5943600" y="3276600"/>
            <a:ext cx="1219200" cy="121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5AEB644D-0C46-4F5B-A0A7-D76D561FEA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1310" y="1219200"/>
            <a:ext cx="6091690" cy="4300592"/>
          </a:xfrm>
          <a:prstGeom prst="rect">
            <a:avLst/>
          </a:prstGeom>
        </p:spPr>
      </p:pic>
    </p:spTree>
    <p:extLst>
      <p:ext uri="{BB962C8B-B14F-4D97-AF65-F5344CB8AC3E}">
        <p14:creationId xmlns:p14="http://schemas.microsoft.com/office/powerpoint/2010/main" val="2308009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8414A0F-48ED-46A2-A905-FA9BE3BAC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059" y="2821241"/>
            <a:ext cx="3181487" cy="704671"/>
          </a:xfrm>
          <a:prstGeom prst="rect">
            <a:avLst/>
          </a:prstGeom>
        </p:spPr>
      </p:pic>
      <p:sp>
        <p:nvSpPr>
          <p:cNvPr id="10" name="Tekstvak 9">
            <a:extLst>
              <a:ext uri="{FF2B5EF4-FFF2-40B4-BE49-F238E27FC236}">
                <a16:creationId xmlns:a16="http://schemas.microsoft.com/office/drawing/2014/main" id="{3962B6CF-5C1B-4DEC-A0FE-024CE61D8AE1}"/>
              </a:ext>
            </a:extLst>
          </p:cNvPr>
          <p:cNvSpPr txBox="1"/>
          <p:nvPr/>
        </p:nvSpPr>
        <p:spPr>
          <a:xfrm>
            <a:off x="4000435" y="1331443"/>
            <a:ext cx="145777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a:ln>
                  <a:noFill/>
                </a:ln>
                <a:solidFill>
                  <a:srgbClr val="E15500"/>
                </a:solidFill>
                <a:effectLst/>
                <a:uLnTx/>
                <a:uFillTx/>
                <a:latin typeface="Calibri" panose="020F0502020204030204"/>
                <a:ea typeface="+mn-ea"/>
                <a:cs typeface="+mn-cs"/>
              </a:rPr>
              <a:t>Volg.</a:t>
            </a:r>
            <a:endParaRPr kumimoji="0" lang="nl-NL"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kstvak 10">
            <a:extLst>
              <a:ext uri="{FF2B5EF4-FFF2-40B4-BE49-F238E27FC236}">
                <a16:creationId xmlns:a16="http://schemas.microsoft.com/office/drawing/2014/main" id="{9D2886DC-3378-4B9D-8F4B-E196C07CA11F}"/>
              </a:ext>
            </a:extLst>
          </p:cNvPr>
          <p:cNvSpPr txBox="1"/>
          <p:nvPr/>
        </p:nvSpPr>
        <p:spPr>
          <a:xfrm>
            <a:off x="5287535" y="1324808"/>
            <a:ext cx="150714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a:ln>
                  <a:noFill/>
                </a:ln>
                <a:solidFill>
                  <a:srgbClr val="E15500"/>
                </a:solidFill>
                <a:effectLst/>
                <a:uLnTx/>
                <a:uFillTx/>
                <a:latin typeface="Calibri" panose="020F0502020204030204"/>
                <a:ea typeface="+mn-ea"/>
                <a:cs typeface="+mn-cs"/>
              </a:rPr>
              <a:t>Deel.</a:t>
            </a:r>
            <a:endParaRPr kumimoji="0" lang="nl-NL"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8A494614-9743-4810-995B-9AA9AA161BDE}"/>
              </a:ext>
            </a:extLst>
          </p:cNvPr>
          <p:cNvSpPr txBox="1"/>
          <p:nvPr/>
        </p:nvSpPr>
        <p:spPr>
          <a:xfrm>
            <a:off x="6585248" y="1312430"/>
            <a:ext cx="2370329"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a:ln>
                  <a:noFill/>
                </a:ln>
                <a:solidFill>
                  <a:srgbClr val="E15500"/>
                </a:solidFill>
                <a:effectLst/>
                <a:uLnTx/>
                <a:uFillTx/>
                <a:latin typeface="Calibri" panose="020F0502020204030204"/>
                <a:ea typeface="+mn-ea"/>
                <a:cs typeface="+mn-cs"/>
              </a:rPr>
              <a:t>Reageer.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CD8CEAB3-56A6-446F-B3C0-EE72CC813DEB}"/>
              </a:ext>
            </a:extLst>
          </p:cNvPr>
          <p:cNvSpPr txBox="1"/>
          <p:nvPr/>
        </p:nvSpPr>
        <p:spPr>
          <a:xfrm>
            <a:off x="2888712" y="1331443"/>
            <a:ext cx="1347613"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800" b="1" i="0" u="none" strike="noStrike" kern="1200" cap="none" spc="0" normalizeH="0" baseline="0" noProof="0">
                <a:ln>
                  <a:noFill/>
                </a:ln>
                <a:solidFill>
                  <a:srgbClr val="E15500"/>
                </a:solidFill>
                <a:effectLst/>
                <a:uLnTx/>
                <a:uFillTx/>
                <a:latin typeface="Calibri" panose="020F0502020204030204"/>
                <a:ea typeface="+mn-ea"/>
                <a:cs typeface="+mn-cs"/>
              </a:rPr>
              <a:t>Like.</a:t>
            </a:r>
            <a:endParaRPr kumimoji="0" lang="nl-NL"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34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2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200"/>
                            </p:stCondLst>
                            <p:childTnLst>
                              <p:par>
                                <p:cTn id="17" presetID="47" presetClass="entr" presetSubtype="0" fill="hold" grpId="0" nodeType="afterEffect">
                                  <p:stCondLst>
                                    <p:cond delay="1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800"/>
                            </p:stCondLst>
                            <p:childTnLst>
                              <p:par>
                                <p:cTn id="23" presetID="47"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3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41116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C25CE-F5FA-41B5-BF3C-E4696CF59036}"/>
              </a:ext>
            </a:extLst>
          </p:cNvPr>
          <p:cNvSpPr>
            <a:spLocks noGrp="1"/>
          </p:cNvSpPr>
          <p:nvPr>
            <p:ph idx="1"/>
          </p:nvPr>
        </p:nvSpPr>
        <p:spPr>
          <a:xfrm>
            <a:off x="838200" y="957974"/>
            <a:ext cx="10515600" cy="4942052"/>
          </a:xfrm>
        </p:spPr>
        <p:txBody>
          <a:bodyPr vert="horz" lIns="91440" tIns="45720" rIns="91440" bIns="45720" rtlCol="0" anchor="t">
            <a:noAutofit/>
          </a:bodyPr>
          <a:lstStyle/>
          <a:p>
            <a:pPr marL="0" indent="0">
              <a:buNone/>
            </a:pPr>
            <a:endParaRPr lang="en-US" sz="2000" b="1">
              <a:solidFill>
                <a:srgbClr val="411165"/>
              </a:solidFill>
              <a:cs typeface="Calibri" panose="020F0502020204030204"/>
            </a:endParaRPr>
          </a:p>
          <a:p>
            <a:pPr marL="0" indent="0">
              <a:lnSpc>
                <a:spcPct val="113999"/>
              </a:lnSpc>
              <a:buNone/>
            </a:pPr>
            <a:endParaRPr lang="en-US" sz="2000" b="1">
              <a:solidFill>
                <a:srgbClr val="411165"/>
              </a:solidFill>
              <a:cs typeface="Calibri" panose="020F0502020204030204"/>
            </a:endParaRPr>
          </a:p>
          <a:p>
            <a:pPr marL="0" indent="0" algn="ctr">
              <a:lnSpc>
                <a:spcPct val="113999"/>
              </a:lnSpc>
              <a:buNone/>
            </a:pPr>
            <a:endParaRPr lang="en-US" sz="2000" b="1">
              <a:solidFill>
                <a:srgbClr val="411165"/>
              </a:solidFill>
              <a:cs typeface="Calibri" panose="020F0502020204030204"/>
            </a:endParaRPr>
          </a:p>
          <a:p>
            <a:pPr marL="0" indent="0" algn="ctr">
              <a:lnSpc>
                <a:spcPct val="113999"/>
              </a:lnSpc>
              <a:buNone/>
            </a:pPr>
            <a:endParaRPr lang="en-US" sz="4400" b="1">
              <a:solidFill>
                <a:schemeClr val="bg1"/>
              </a:solidFill>
              <a:cs typeface="Calibri"/>
            </a:endParaRPr>
          </a:p>
          <a:p>
            <a:pPr marL="0" indent="0" algn="ctr">
              <a:lnSpc>
                <a:spcPct val="113999"/>
              </a:lnSpc>
              <a:buNone/>
            </a:pPr>
            <a:r>
              <a:rPr lang="en-US" sz="4400" b="1" err="1">
                <a:solidFill>
                  <a:schemeClr val="bg1"/>
                </a:solidFill>
                <a:cs typeface="Calibri"/>
              </a:rPr>
              <a:t>Ontdek</a:t>
            </a:r>
            <a:r>
              <a:rPr lang="en-US" sz="4400" b="1">
                <a:cs typeface="Calibri"/>
              </a:rPr>
              <a:t> </a:t>
            </a:r>
            <a:r>
              <a:rPr lang="en-US" sz="4400" b="1">
                <a:solidFill>
                  <a:srgbClr val="FF5500"/>
                </a:solidFill>
                <a:cs typeface="Calibri"/>
              </a:rPr>
              <a:t>Talent</a:t>
            </a:r>
            <a:endParaRPr lang="en-US" sz="4400">
              <a:cs typeface="Calibri"/>
            </a:endParaRPr>
          </a:p>
        </p:txBody>
      </p:sp>
    </p:spTree>
    <p:extLst>
      <p:ext uri="{BB962C8B-B14F-4D97-AF65-F5344CB8AC3E}">
        <p14:creationId xmlns:p14="http://schemas.microsoft.com/office/powerpoint/2010/main" val="39594618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CDE1FA-A148-4220-BF8E-13E1C6A6972C}"/>
              </a:ext>
            </a:extLst>
          </p:cNvPr>
          <p:cNvSpPr>
            <a:spLocks noGrp="1"/>
          </p:cNvSpPr>
          <p:nvPr>
            <p:ph idx="1"/>
          </p:nvPr>
        </p:nvSpPr>
        <p:spPr>
          <a:xfrm>
            <a:off x="838200" y="957974"/>
            <a:ext cx="10515600" cy="4942052"/>
          </a:xfrm>
        </p:spPr>
        <p:txBody>
          <a:bodyPr vert="horz" lIns="91440" tIns="45720" rIns="91440" bIns="45720" rtlCol="0" anchor="t">
            <a:noAutofit/>
          </a:bodyPr>
          <a:lstStyle/>
          <a:p>
            <a:pPr marL="0" indent="0">
              <a:buNone/>
            </a:pPr>
            <a:endParaRPr lang="en-US" sz="3600" b="1">
              <a:solidFill>
                <a:srgbClr val="411165"/>
              </a:solidFill>
              <a:cs typeface="Calibri" panose="020F0502020204030204"/>
            </a:endParaRPr>
          </a:p>
          <a:p>
            <a:pPr marL="0" indent="0">
              <a:lnSpc>
                <a:spcPct val="113999"/>
              </a:lnSpc>
              <a:buNone/>
            </a:pPr>
            <a:endParaRPr lang="en-US" sz="3600" b="1">
              <a:solidFill>
                <a:srgbClr val="411165"/>
              </a:solidFill>
              <a:cs typeface="Calibri" panose="020F0502020204030204"/>
            </a:endParaRPr>
          </a:p>
          <a:p>
            <a:pPr marL="0" indent="0" algn="ctr">
              <a:lnSpc>
                <a:spcPct val="113999"/>
              </a:lnSpc>
              <a:buNone/>
            </a:pPr>
            <a:endParaRPr lang="en-US" sz="3600" b="1">
              <a:solidFill>
                <a:srgbClr val="411165"/>
              </a:solidFill>
              <a:cs typeface="Calibri" panose="020F0502020204030204"/>
            </a:endParaRPr>
          </a:p>
          <a:p>
            <a:pPr marL="0" indent="0" algn="ctr">
              <a:lnSpc>
                <a:spcPct val="113999"/>
              </a:lnSpc>
              <a:buNone/>
            </a:pPr>
            <a:r>
              <a:rPr lang="en-US" sz="4400" b="1">
                <a:solidFill>
                  <a:srgbClr val="411165"/>
                </a:solidFill>
                <a:cs typeface="Calibri" panose="020F0502020204030204"/>
              </a:rPr>
              <a:t>Toon</a:t>
            </a:r>
            <a:r>
              <a:rPr lang="en-US" sz="4400" b="1">
                <a:cs typeface="Calibri" panose="020F0502020204030204"/>
              </a:rPr>
              <a:t> </a:t>
            </a:r>
            <a:r>
              <a:rPr lang="en-US" sz="4400" b="1" err="1">
                <a:solidFill>
                  <a:srgbClr val="FF5500"/>
                </a:solidFill>
                <a:cs typeface="Calibri" panose="020F0502020204030204"/>
              </a:rPr>
              <a:t>Lef</a:t>
            </a:r>
            <a:endParaRPr lang="en-US" sz="4000" b="1">
              <a:solidFill>
                <a:srgbClr val="FF5500"/>
              </a:solidFill>
              <a:cs typeface="Calibri" panose="020F0502020204030204"/>
            </a:endParaRPr>
          </a:p>
        </p:txBody>
      </p:sp>
    </p:spTree>
    <p:extLst>
      <p:ext uri="{BB962C8B-B14F-4D97-AF65-F5344CB8AC3E}">
        <p14:creationId xmlns:p14="http://schemas.microsoft.com/office/powerpoint/2010/main" val="4036535331"/>
      </p:ext>
    </p:extLst>
  </p:cSld>
  <p:clrMapOvr>
    <a:masterClrMapping/>
  </p:clrMapOvr>
  <p:transition spd="slow" advClick="0" advTm="1000">
    <p:push dir="u"/>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55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EFB0D2-E211-4E7F-8AF2-8AC1F9645174}"/>
              </a:ext>
            </a:extLst>
          </p:cNvPr>
          <p:cNvSpPr>
            <a:spLocks noGrp="1"/>
          </p:cNvSpPr>
          <p:nvPr>
            <p:ph idx="1"/>
          </p:nvPr>
        </p:nvSpPr>
        <p:spPr>
          <a:xfrm>
            <a:off x="838200" y="957974"/>
            <a:ext cx="10515600" cy="4942052"/>
          </a:xfrm>
        </p:spPr>
        <p:txBody>
          <a:bodyPr vert="horz" lIns="91440" tIns="45720" rIns="91440" bIns="45720" rtlCol="0" anchor="t">
            <a:noAutofit/>
          </a:bodyPr>
          <a:lstStyle/>
          <a:p>
            <a:pPr marL="0" indent="0">
              <a:buNone/>
            </a:pPr>
            <a:endParaRPr lang="en-US" sz="2000" b="1">
              <a:solidFill>
                <a:srgbClr val="411165"/>
              </a:solidFill>
              <a:cs typeface="Calibri" panose="020F0502020204030204"/>
            </a:endParaRPr>
          </a:p>
          <a:p>
            <a:pPr marL="0" indent="0">
              <a:lnSpc>
                <a:spcPct val="113999"/>
              </a:lnSpc>
              <a:buNone/>
            </a:pPr>
            <a:endParaRPr lang="en-US" sz="2000" b="1">
              <a:solidFill>
                <a:srgbClr val="411165"/>
              </a:solidFill>
              <a:cs typeface="Calibri" panose="020F0502020204030204"/>
            </a:endParaRPr>
          </a:p>
          <a:p>
            <a:pPr marL="0" indent="0" algn="ctr">
              <a:lnSpc>
                <a:spcPct val="113999"/>
              </a:lnSpc>
              <a:buNone/>
            </a:pPr>
            <a:endParaRPr lang="en-US" sz="2000" b="1">
              <a:solidFill>
                <a:srgbClr val="411165"/>
              </a:solidFill>
              <a:cs typeface="Calibri" panose="020F0502020204030204"/>
            </a:endParaRPr>
          </a:p>
          <a:p>
            <a:pPr algn="ctr">
              <a:lnSpc>
                <a:spcPct val="113999"/>
              </a:lnSpc>
            </a:pPr>
            <a:endParaRPr lang="en-US" sz="4400" b="1">
              <a:solidFill>
                <a:schemeClr val="bg1"/>
              </a:solidFill>
              <a:cs typeface="Calibri"/>
            </a:endParaRPr>
          </a:p>
          <a:p>
            <a:pPr algn="ctr">
              <a:lnSpc>
                <a:spcPct val="113999"/>
              </a:lnSpc>
            </a:pPr>
            <a:r>
              <a:rPr lang="en-US" sz="4400" b="1" err="1">
                <a:solidFill>
                  <a:schemeClr val="bg1"/>
                </a:solidFill>
                <a:cs typeface="Calibri"/>
              </a:rPr>
              <a:t>Grijp</a:t>
            </a:r>
            <a:r>
              <a:rPr lang="en-US" sz="4400" b="1">
                <a:cs typeface="Calibri"/>
              </a:rPr>
              <a:t> </a:t>
            </a:r>
            <a:r>
              <a:rPr lang="en-US" sz="4400" b="1" err="1">
                <a:solidFill>
                  <a:srgbClr val="411165"/>
                </a:solidFill>
                <a:cs typeface="Calibri"/>
              </a:rPr>
              <a:t>Kansen</a:t>
            </a:r>
            <a:endParaRPr lang="en-US" sz="4400" b="1">
              <a:solidFill>
                <a:srgbClr val="411165"/>
              </a:solidFill>
              <a:cs typeface="Calibri"/>
            </a:endParaRPr>
          </a:p>
        </p:txBody>
      </p:sp>
    </p:spTree>
    <p:extLst>
      <p:ext uri="{BB962C8B-B14F-4D97-AF65-F5344CB8AC3E}">
        <p14:creationId xmlns:p14="http://schemas.microsoft.com/office/powerpoint/2010/main" val="1459802318"/>
      </p:ext>
    </p:extLst>
  </p:cSld>
  <p:clrMapOvr>
    <a:masterClrMapping/>
  </p:clrMapOvr>
  <p:transition spd="slow" advClick="0" advTm="1000">
    <p:push dir="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41116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C25CE-F5FA-41B5-BF3C-E4696CF59036}"/>
              </a:ext>
            </a:extLst>
          </p:cNvPr>
          <p:cNvSpPr>
            <a:spLocks noGrp="1"/>
          </p:cNvSpPr>
          <p:nvPr>
            <p:ph idx="1"/>
          </p:nvPr>
        </p:nvSpPr>
        <p:spPr>
          <a:xfrm>
            <a:off x="838200" y="957974"/>
            <a:ext cx="10515600" cy="4942052"/>
          </a:xfrm>
        </p:spPr>
        <p:txBody>
          <a:bodyPr vert="horz" lIns="91440" tIns="45720" rIns="91440" bIns="45720" rtlCol="0" anchor="t">
            <a:noAutofit/>
          </a:bodyPr>
          <a:lstStyle/>
          <a:p>
            <a:pPr marL="0" indent="0">
              <a:buNone/>
            </a:pPr>
            <a:endParaRPr lang="en-US" sz="2000" b="1">
              <a:solidFill>
                <a:srgbClr val="411165"/>
              </a:solidFill>
              <a:cs typeface="Calibri" panose="020F0502020204030204"/>
            </a:endParaRPr>
          </a:p>
          <a:p>
            <a:pPr marL="0" indent="0">
              <a:lnSpc>
                <a:spcPct val="113999"/>
              </a:lnSpc>
              <a:buNone/>
            </a:pPr>
            <a:endParaRPr lang="en-US" sz="2000" b="1">
              <a:solidFill>
                <a:srgbClr val="411165"/>
              </a:solidFill>
              <a:cs typeface="Calibri" panose="020F0502020204030204"/>
            </a:endParaRPr>
          </a:p>
          <a:p>
            <a:pPr marL="0" indent="0" algn="ctr">
              <a:lnSpc>
                <a:spcPct val="113999"/>
              </a:lnSpc>
              <a:buNone/>
            </a:pPr>
            <a:endParaRPr lang="en-US" sz="2000" b="1">
              <a:solidFill>
                <a:srgbClr val="411165"/>
              </a:solidFill>
              <a:cs typeface="Calibri" panose="020F0502020204030204"/>
            </a:endParaRPr>
          </a:p>
          <a:p>
            <a:pPr marL="0" indent="0" algn="ctr">
              <a:lnSpc>
                <a:spcPct val="113999"/>
              </a:lnSpc>
              <a:buNone/>
            </a:pPr>
            <a:endParaRPr lang="en-US" sz="4400" b="1">
              <a:solidFill>
                <a:schemeClr val="bg1"/>
              </a:solidFill>
              <a:cs typeface="Calibri"/>
            </a:endParaRPr>
          </a:p>
          <a:p>
            <a:pPr marL="0" indent="0" algn="ctr">
              <a:lnSpc>
                <a:spcPct val="113999"/>
              </a:lnSpc>
              <a:buNone/>
            </a:pPr>
            <a:r>
              <a:rPr lang="en-US" sz="4400" b="1" err="1">
                <a:solidFill>
                  <a:schemeClr val="bg1"/>
                </a:solidFill>
                <a:cs typeface="Calibri"/>
              </a:rPr>
              <a:t>Werk</a:t>
            </a:r>
            <a:r>
              <a:rPr lang="en-US" sz="4400" b="1">
                <a:solidFill>
                  <a:schemeClr val="bg1"/>
                </a:solidFill>
                <a:cs typeface="Calibri"/>
              </a:rPr>
              <a:t> </a:t>
            </a:r>
            <a:r>
              <a:rPr lang="en-US" sz="4400" b="1" err="1">
                <a:solidFill>
                  <a:schemeClr val="bg1"/>
                </a:solidFill>
                <a:cs typeface="Calibri"/>
              </a:rPr>
              <a:t>aan</a:t>
            </a:r>
            <a:r>
              <a:rPr lang="en-US" sz="4400" b="1">
                <a:cs typeface="Calibri"/>
              </a:rPr>
              <a:t> </a:t>
            </a:r>
            <a:r>
              <a:rPr lang="en-US" sz="4400" b="1">
                <a:solidFill>
                  <a:srgbClr val="FF5500"/>
                </a:solidFill>
                <a:cs typeface="Calibri"/>
              </a:rPr>
              <a:t>de </a:t>
            </a:r>
            <a:r>
              <a:rPr lang="en-US" sz="4400" b="1" err="1">
                <a:solidFill>
                  <a:srgbClr val="FF5500"/>
                </a:solidFill>
                <a:cs typeface="Calibri"/>
              </a:rPr>
              <a:t>toekomst</a:t>
            </a:r>
            <a:endParaRPr lang="en-US" sz="4400">
              <a:cs typeface="Calibri"/>
            </a:endParaRPr>
          </a:p>
        </p:txBody>
      </p:sp>
    </p:spTree>
    <p:extLst>
      <p:ext uri="{BB962C8B-B14F-4D97-AF65-F5344CB8AC3E}">
        <p14:creationId xmlns:p14="http://schemas.microsoft.com/office/powerpoint/2010/main" val="2085751177"/>
      </p:ext>
    </p:extLst>
  </p:cSld>
  <p:clrMapOvr>
    <a:masterClrMapping/>
  </p:clrMapOvr>
  <p:transition spd="slow" advClick="0" advTm="1000">
    <p:push dir="d"/>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58825-1ECF-D808-B082-B859F1C85903}"/>
              </a:ext>
            </a:extLst>
          </p:cNvPr>
          <p:cNvSpPr>
            <a:spLocks noGrp="1"/>
          </p:cNvSpPr>
          <p:nvPr>
            <p:ph type="title"/>
          </p:nvPr>
        </p:nvSpPr>
        <p:spPr/>
        <p:txBody>
          <a:bodyPr/>
          <a:lstStyle/>
          <a:p>
            <a:r>
              <a:rPr lang="nl-NL"/>
              <a:t>inleiding</a:t>
            </a:r>
          </a:p>
        </p:txBody>
      </p:sp>
      <p:sp>
        <p:nvSpPr>
          <p:cNvPr id="3" name="Tijdelijke aanduiding voor inhoud 2">
            <a:extLst>
              <a:ext uri="{FF2B5EF4-FFF2-40B4-BE49-F238E27FC236}">
                <a16:creationId xmlns:a16="http://schemas.microsoft.com/office/drawing/2014/main" id="{89BC22D1-9769-9E24-625F-379395BE4A98}"/>
              </a:ext>
            </a:extLst>
          </p:cNvPr>
          <p:cNvSpPr>
            <a:spLocks noGrp="1"/>
          </p:cNvSpPr>
          <p:nvPr>
            <p:ph idx="1"/>
          </p:nvPr>
        </p:nvSpPr>
        <p:spPr>
          <a:xfrm>
            <a:off x="838200" y="1234911"/>
            <a:ext cx="8740806" cy="4942052"/>
          </a:xfrm>
        </p:spPr>
        <p:txBody>
          <a:bodyPr vert="horz" lIns="91440" tIns="45720" rIns="91440" bIns="45720" rtlCol="0" anchor="t">
            <a:noAutofit/>
          </a:bodyPr>
          <a:lstStyle/>
          <a:p>
            <a:pPr fontAlgn="base"/>
            <a:r>
              <a:rPr lang="nl-NL" sz="1800" b="0" i="0">
                <a:solidFill>
                  <a:srgbClr val="000000"/>
                </a:solidFill>
                <a:effectLst/>
                <a:ea typeface="Verdana"/>
              </a:rPr>
              <a:t>De onderwerpen waar het aan de OR-tafel over gaat zijn anders dan vroeger. Bestaanszekerheid bijvoorbeeld, eigenlijk hoort het bij de vakbond. Maar aandacht voor geldzorgen, vitaliteit en persoonlijke groei is steeds belangrijker om aan het werk te komen en te blijven en dus voor de bestaanszekerheid van medewerkers.</a:t>
            </a:r>
            <a:endParaRPr lang="nl-NL">
              <a:solidFill>
                <a:srgbClr val="000000"/>
              </a:solidFill>
              <a:ea typeface="Verdana"/>
            </a:endParaRPr>
          </a:p>
          <a:p>
            <a:pPr algn="l">
              <a:lnSpc>
                <a:spcPct val="113999"/>
              </a:lnSpc>
            </a:pPr>
            <a:endParaRPr lang="nl-NL" b="0" i="0">
              <a:solidFill>
                <a:srgbClr val="000000"/>
              </a:solidFill>
              <a:effectLst/>
              <a:ea typeface="Verdana"/>
            </a:endParaRPr>
          </a:p>
          <a:p>
            <a:pPr fontAlgn="base"/>
            <a:r>
              <a:rPr lang="nl-NL" sz="1800" b="0" i="0">
                <a:solidFill>
                  <a:srgbClr val="000000"/>
                </a:solidFill>
                <a:effectLst/>
                <a:ea typeface="Verdana"/>
              </a:rPr>
              <a:t>De bedrijfstak is in transitie van sociale werkplaatsen naar regionale ontwikkelbedrijven waar in- door- en uitstroom centraal staan. We schetsen hoe dit toekomstbeeld er volgens ons uitziet </a:t>
            </a:r>
            <a:endParaRPr lang="nl-NL">
              <a:solidFill>
                <a:srgbClr val="000000"/>
              </a:solidFill>
              <a:ea typeface="Verdana"/>
              <a:cs typeface="Segoe UI" panose="020B0502040204020203" pitchFamily="34" charset="0"/>
            </a:endParaRPr>
          </a:p>
          <a:p>
            <a:pPr>
              <a:lnSpc>
                <a:spcPct val="113999"/>
              </a:lnSpc>
            </a:pPr>
            <a:endParaRPr lang="nl-NL" sz="1800">
              <a:solidFill>
                <a:srgbClr val="000000"/>
              </a:solidFill>
              <a:ea typeface="Verdana"/>
            </a:endParaRPr>
          </a:p>
          <a:p>
            <a:pPr algn="l">
              <a:lnSpc>
                <a:spcPct val="113999"/>
              </a:lnSpc>
            </a:pPr>
            <a:r>
              <a:rPr lang="nl-NL" sz="1800" b="0" i="0">
                <a:solidFill>
                  <a:srgbClr val="000000"/>
                </a:solidFill>
                <a:effectLst/>
                <a:ea typeface="Verdana"/>
              </a:rPr>
              <a:t>We staan stil bij wat dit vraagt van de WOR-bestuurder en de OR. Wat is de praktijk bij Senzer; hoe laten wij de nieuwe samenwerking in de praktijk organisch ontstaan, waar lopen wij tegenaan, wat werkt. </a:t>
            </a:r>
            <a:endParaRPr lang="nl-NL" b="0" i="0">
              <a:solidFill>
                <a:srgbClr val="000000"/>
              </a:solidFill>
              <a:effectLst/>
              <a:ea typeface="Verdana"/>
              <a:cs typeface="Segoe UI" panose="020B0502040204020203" pitchFamily="34" charset="0"/>
            </a:endParaRPr>
          </a:p>
          <a:p>
            <a:pPr algn="l" rtl="0" fontAlgn="base"/>
            <a:endParaRPr lang="nl-NL"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686588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41116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C25CE-F5FA-41B5-BF3C-E4696CF59036}"/>
              </a:ext>
            </a:extLst>
          </p:cNvPr>
          <p:cNvSpPr>
            <a:spLocks noGrp="1"/>
          </p:cNvSpPr>
          <p:nvPr>
            <p:ph idx="1"/>
          </p:nvPr>
        </p:nvSpPr>
        <p:spPr/>
        <p:txBody>
          <a:bodyPr vert="horz" lIns="91440" tIns="45720" rIns="91440" bIns="45720" rtlCol="0" anchor="t">
            <a:noAutofit/>
          </a:bodyPr>
          <a:lstStyle/>
          <a:p>
            <a:pPr marL="0" indent="0">
              <a:buNone/>
            </a:pPr>
            <a:endParaRPr lang="en-US" b="1">
              <a:solidFill>
                <a:schemeClr val="bg1"/>
              </a:solidFill>
              <a:cs typeface="Calibri"/>
            </a:endParaRPr>
          </a:p>
          <a:p>
            <a:pPr marL="0" indent="0">
              <a:lnSpc>
                <a:spcPct val="113999"/>
              </a:lnSpc>
              <a:buNone/>
            </a:pPr>
            <a:endParaRPr lang="en-US" b="1">
              <a:solidFill>
                <a:schemeClr val="bg1"/>
              </a:solidFill>
              <a:cs typeface="Calibri"/>
            </a:endParaRPr>
          </a:p>
          <a:p>
            <a:pPr marL="0" indent="0" algn="ctr">
              <a:lnSpc>
                <a:spcPct val="113999"/>
              </a:lnSpc>
              <a:buNone/>
            </a:pPr>
            <a:endParaRPr lang="en-US" sz="4400" b="1">
              <a:solidFill>
                <a:schemeClr val="bg1"/>
              </a:solidFill>
              <a:cs typeface="Calibri"/>
            </a:endParaRPr>
          </a:p>
          <a:p>
            <a:pPr marL="0" indent="0" algn="ctr">
              <a:lnSpc>
                <a:spcPct val="113999"/>
              </a:lnSpc>
              <a:buNone/>
            </a:pPr>
            <a:endParaRPr lang="en-US" sz="4400" b="1">
              <a:solidFill>
                <a:srgbClr val="FF5500"/>
              </a:solidFill>
              <a:cs typeface="Calibri"/>
            </a:endParaRPr>
          </a:p>
        </p:txBody>
      </p:sp>
      <p:pic>
        <p:nvPicPr>
          <p:cNvPr id="2" name="Picture 3">
            <a:extLst>
              <a:ext uri="{FF2B5EF4-FFF2-40B4-BE49-F238E27FC236}">
                <a16:creationId xmlns:a16="http://schemas.microsoft.com/office/drawing/2014/main" id="{1537EBA2-8935-495F-A0BC-20ED608AFEAB}"/>
              </a:ext>
            </a:extLst>
          </p:cNvPr>
          <p:cNvPicPr>
            <a:picLocks noChangeAspect="1"/>
          </p:cNvPicPr>
          <p:nvPr/>
        </p:nvPicPr>
        <p:blipFill>
          <a:blip r:embed="rId2"/>
          <a:stretch>
            <a:fillRect/>
          </a:stretch>
        </p:blipFill>
        <p:spPr>
          <a:xfrm>
            <a:off x="3040912" y="2582853"/>
            <a:ext cx="6110176" cy="1692293"/>
          </a:xfrm>
          <a:prstGeom prst="rect">
            <a:avLst/>
          </a:prstGeom>
        </p:spPr>
      </p:pic>
    </p:spTree>
    <p:extLst>
      <p:ext uri="{BB962C8B-B14F-4D97-AF65-F5344CB8AC3E}">
        <p14:creationId xmlns:p14="http://schemas.microsoft.com/office/powerpoint/2010/main" val="2562435349"/>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A985-DC55-8E87-508F-69B07F94BC9F}"/>
              </a:ext>
            </a:extLst>
          </p:cNvPr>
          <p:cNvSpPr>
            <a:spLocks noGrp="1"/>
          </p:cNvSpPr>
          <p:nvPr>
            <p:ph type="title"/>
          </p:nvPr>
        </p:nvSpPr>
        <p:spPr/>
        <p:txBody>
          <a:bodyPr/>
          <a:lstStyle/>
          <a:p>
            <a:r>
              <a:rPr lang="en-US" err="1">
                <a:cs typeface="Calibri"/>
              </a:rPr>
              <a:t>Reageren</a:t>
            </a:r>
            <a:r>
              <a:rPr lang="en-US">
                <a:cs typeface="Calibri"/>
              </a:rPr>
              <a:t> op </a:t>
            </a:r>
            <a:r>
              <a:rPr lang="en-US" err="1">
                <a:cs typeface="Calibri"/>
              </a:rPr>
              <a:t>stukken</a:t>
            </a:r>
            <a:r>
              <a:rPr lang="en-US">
                <a:cs typeface="Calibri"/>
              </a:rPr>
              <a:t>?</a:t>
            </a:r>
            <a:endParaRPr lang="en-US"/>
          </a:p>
        </p:txBody>
      </p:sp>
      <p:pic>
        <p:nvPicPr>
          <p:cNvPr id="4" name="Content Placeholder 3">
            <a:extLst>
              <a:ext uri="{FF2B5EF4-FFF2-40B4-BE49-F238E27FC236}">
                <a16:creationId xmlns:a16="http://schemas.microsoft.com/office/drawing/2014/main" id="{9D4C4E01-A516-36E6-249E-07340EB4C989}"/>
              </a:ext>
            </a:extLst>
          </p:cNvPr>
          <p:cNvPicPr>
            <a:picLocks noGrp="1" noChangeAspect="1"/>
          </p:cNvPicPr>
          <p:nvPr>
            <p:ph idx="1"/>
          </p:nvPr>
        </p:nvPicPr>
        <p:blipFill>
          <a:blip r:embed="rId2"/>
          <a:stretch>
            <a:fillRect/>
          </a:stretch>
        </p:blipFill>
        <p:spPr>
          <a:xfrm>
            <a:off x="1893723" y="1079047"/>
            <a:ext cx="8404553" cy="4942052"/>
          </a:xfrm>
        </p:spPr>
      </p:pic>
    </p:spTree>
    <p:extLst>
      <p:ext uri="{BB962C8B-B14F-4D97-AF65-F5344CB8AC3E}">
        <p14:creationId xmlns:p14="http://schemas.microsoft.com/office/powerpoint/2010/main" val="283349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6386-E83E-4D55-CC25-17411ABBD427}"/>
              </a:ext>
            </a:extLst>
          </p:cNvPr>
          <p:cNvSpPr>
            <a:spLocks noGrp="1"/>
          </p:cNvSpPr>
          <p:nvPr>
            <p:ph type="title"/>
          </p:nvPr>
        </p:nvSpPr>
        <p:spPr/>
        <p:txBody>
          <a:bodyPr/>
          <a:lstStyle/>
          <a:p>
            <a:r>
              <a:rPr lang="en-US">
                <a:cs typeface="Calibri"/>
              </a:rPr>
              <a:t>Of </a:t>
            </a:r>
            <a:r>
              <a:rPr lang="en-US" err="1">
                <a:cs typeface="Calibri"/>
              </a:rPr>
              <a:t>samenwerken</a:t>
            </a:r>
            <a:r>
              <a:rPr lang="en-US">
                <a:cs typeface="Calibri"/>
              </a:rPr>
              <a:t> </a:t>
            </a:r>
            <a:r>
              <a:rPr lang="en-US" err="1">
                <a:cs typeface="Calibri"/>
              </a:rPr>
              <a:t>aan</a:t>
            </a:r>
            <a:r>
              <a:rPr lang="en-US">
                <a:cs typeface="Calibri"/>
              </a:rPr>
              <a:t> </a:t>
            </a:r>
            <a:r>
              <a:rPr lang="en-US" err="1">
                <a:cs typeface="Calibri"/>
              </a:rPr>
              <a:t>stukken</a:t>
            </a:r>
            <a:r>
              <a:rPr lang="en-US">
                <a:cs typeface="Calibri"/>
              </a:rPr>
              <a:t>?</a:t>
            </a:r>
            <a:endParaRPr lang="en-US"/>
          </a:p>
        </p:txBody>
      </p:sp>
      <p:pic>
        <p:nvPicPr>
          <p:cNvPr id="4" name="Content Placeholder 3">
            <a:extLst>
              <a:ext uri="{FF2B5EF4-FFF2-40B4-BE49-F238E27FC236}">
                <a16:creationId xmlns:a16="http://schemas.microsoft.com/office/drawing/2014/main" id="{435A40DD-AB81-8444-42A7-93A11CE53FE7}"/>
              </a:ext>
            </a:extLst>
          </p:cNvPr>
          <p:cNvPicPr>
            <a:picLocks noGrp="1" noChangeAspect="1"/>
          </p:cNvPicPr>
          <p:nvPr>
            <p:ph idx="1"/>
          </p:nvPr>
        </p:nvPicPr>
        <p:blipFill>
          <a:blip r:embed="rId2"/>
          <a:stretch>
            <a:fillRect/>
          </a:stretch>
        </p:blipFill>
        <p:spPr>
          <a:xfrm>
            <a:off x="2626776" y="1141392"/>
            <a:ext cx="6938447" cy="5203835"/>
          </a:xfrm>
        </p:spPr>
      </p:pic>
    </p:spTree>
    <p:extLst>
      <p:ext uri="{BB962C8B-B14F-4D97-AF65-F5344CB8AC3E}">
        <p14:creationId xmlns:p14="http://schemas.microsoft.com/office/powerpoint/2010/main" val="283191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25FF-88D7-4CCB-874A-CE8F2FC444D8}"/>
              </a:ext>
            </a:extLst>
          </p:cNvPr>
          <p:cNvSpPr>
            <a:spLocks noGrp="1"/>
          </p:cNvSpPr>
          <p:nvPr>
            <p:ph type="title"/>
          </p:nvPr>
        </p:nvSpPr>
        <p:spPr>
          <a:xfrm>
            <a:off x="734291" y="365125"/>
            <a:ext cx="10515600" cy="640715"/>
          </a:xfrm>
        </p:spPr>
        <p:txBody>
          <a:bodyPr/>
          <a:lstStyle/>
          <a:p>
            <a:r>
              <a:rPr lang="en-US"/>
              <a:t>Even </a:t>
            </a:r>
            <a:r>
              <a:rPr lang="en-US" err="1"/>
              <a:t>voorstellen</a:t>
            </a:r>
            <a:endParaRPr lang="en-US"/>
          </a:p>
        </p:txBody>
      </p:sp>
      <p:pic>
        <p:nvPicPr>
          <p:cNvPr id="5" name="Afbeelding 4" descr="Afbeelding met Menselijk gezicht, kleding, persoon, glimlach&#10;&#10;Automatisch gegenereerde beschrijving">
            <a:extLst>
              <a:ext uri="{FF2B5EF4-FFF2-40B4-BE49-F238E27FC236}">
                <a16:creationId xmlns:a16="http://schemas.microsoft.com/office/drawing/2014/main" id="{7F98CC6B-D012-F45D-3E25-0301696935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85" r="8485"/>
          <a:stretch/>
        </p:blipFill>
        <p:spPr>
          <a:xfrm>
            <a:off x="1181100" y="1234911"/>
            <a:ext cx="4322619" cy="4322619"/>
          </a:xfrm>
          <a:prstGeom prst="ellipse">
            <a:avLst/>
          </a:prstGeom>
        </p:spPr>
      </p:pic>
      <p:sp>
        <p:nvSpPr>
          <p:cNvPr id="7" name="Tekstvak 6">
            <a:extLst>
              <a:ext uri="{FF2B5EF4-FFF2-40B4-BE49-F238E27FC236}">
                <a16:creationId xmlns:a16="http://schemas.microsoft.com/office/drawing/2014/main" id="{F8940ED4-0B7A-FF52-41DF-081879F3294C}"/>
              </a:ext>
            </a:extLst>
          </p:cNvPr>
          <p:cNvSpPr txBox="1"/>
          <p:nvPr/>
        </p:nvSpPr>
        <p:spPr>
          <a:xfrm>
            <a:off x="470189" y="5759703"/>
            <a:ext cx="6094268" cy="646331"/>
          </a:xfrm>
          <a:prstGeom prst="rect">
            <a:avLst/>
          </a:prstGeom>
          <a:noFill/>
        </p:spPr>
        <p:txBody>
          <a:bodyPr wrap="square">
            <a:spAutoFit/>
          </a:bodyPr>
          <a:lstStyle/>
          <a:p>
            <a:pPr algn="ctr"/>
            <a:r>
              <a:rPr lang="en-US" b="1"/>
              <a:t>Marion van Limpt</a:t>
            </a:r>
          </a:p>
          <a:p>
            <a:pPr algn="ctr"/>
            <a:r>
              <a:rPr lang="en-US" err="1"/>
              <a:t>Algemeen</a:t>
            </a:r>
            <a:r>
              <a:rPr lang="en-US"/>
              <a:t> Directeur Senzer</a:t>
            </a:r>
          </a:p>
        </p:txBody>
      </p:sp>
      <p:pic>
        <p:nvPicPr>
          <p:cNvPr id="9" name="Afbeelding 8" descr="Afbeelding met persoon, kleding, Menselijk gezicht, glimlach&#10;&#10;Automatisch gegenereerde beschrijving">
            <a:extLst>
              <a:ext uri="{FF2B5EF4-FFF2-40B4-BE49-F238E27FC236}">
                <a16:creationId xmlns:a16="http://schemas.microsoft.com/office/drawing/2014/main" id="{BCCDFB24-8B4E-5486-C8A0-AF94748935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431" t="3790" r="13640" b="46981"/>
          <a:stretch/>
        </p:blipFill>
        <p:spPr>
          <a:xfrm>
            <a:off x="6564457" y="1234911"/>
            <a:ext cx="4322619" cy="4322619"/>
          </a:xfrm>
          <a:prstGeom prst="ellipse">
            <a:avLst/>
          </a:prstGeom>
        </p:spPr>
      </p:pic>
      <p:sp>
        <p:nvSpPr>
          <p:cNvPr id="10" name="Tekstvak 9">
            <a:extLst>
              <a:ext uri="{FF2B5EF4-FFF2-40B4-BE49-F238E27FC236}">
                <a16:creationId xmlns:a16="http://schemas.microsoft.com/office/drawing/2014/main" id="{04003E06-CF2D-A961-9C65-6706C9F34F55}"/>
              </a:ext>
            </a:extLst>
          </p:cNvPr>
          <p:cNvSpPr txBox="1"/>
          <p:nvPr/>
        </p:nvSpPr>
        <p:spPr>
          <a:xfrm>
            <a:off x="5873461" y="5759703"/>
            <a:ext cx="6094268" cy="646331"/>
          </a:xfrm>
          <a:prstGeom prst="rect">
            <a:avLst/>
          </a:prstGeom>
          <a:noFill/>
        </p:spPr>
        <p:txBody>
          <a:bodyPr wrap="square">
            <a:spAutoFit/>
          </a:bodyPr>
          <a:lstStyle/>
          <a:p>
            <a:pPr algn="ctr"/>
            <a:r>
              <a:rPr lang="en-US" b="1"/>
              <a:t>Olaf Fugers</a:t>
            </a:r>
          </a:p>
          <a:p>
            <a:pPr algn="ctr"/>
            <a:r>
              <a:rPr lang="en-US"/>
              <a:t>OR </a:t>
            </a:r>
            <a:r>
              <a:rPr lang="en-US" err="1"/>
              <a:t>voorzitter</a:t>
            </a:r>
            <a:r>
              <a:rPr lang="en-US"/>
              <a:t> Senzer</a:t>
            </a:r>
          </a:p>
        </p:txBody>
      </p:sp>
    </p:spTree>
    <p:extLst>
      <p:ext uri="{BB962C8B-B14F-4D97-AF65-F5344CB8AC3E}">
        <p14:creationId xmlns:p14="http://schemas.microsoft.com/office/powerpoint/2010/main" val="141151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FE7085-74A8-A013-1B4D-3A72955BE292}"/>
              </a:ext>
            </a:extLst>
          </p:cNvPr>
          <p:cNvSpPr>
            <a:spLocks noGrp="1"/>
          </p:cNvSpPr>
          <p:nvPr>
            <p:ph type="title"/>
          </p:nvPr>
        </p:nvSpPr>
        <p:spPr>
          <a:xfrm>
            <a:off x="838199" y="365125"/>
            <a:ext cx="11038609" cy="640715"/>
          </a:xfrm>
        </p:spPr>
        <p:txBody>
          <a:bodyPr>
            <a:noAutofit/>
          </a:bodyPr>
          <a:lstStyle/>
          <a:p>
            <a:r>
              <a:rPr lang="nl-NL"/>
              <a:t>Waar </a:t>
            </a:r>
            <a:r>
              <a:rPr lang="nl-NL" i="1"/>
              <a:t>sta</a:t>
            </a:r>
            <a:r>
              <a:rPr lang="nl-NL"/>
              <a:t> jij in je communicatie met je bestuurder?</a:t>
            </a:r>
          </a:p>
        </p:txBody>
      </p:sp>
      <p:sp>
        <p:nvSpPr>
          <p:cNvPr id="3" name="Tijdelijke aanduiding voor inhoud 2">
            <a:extLst>
              <a:ext uri="{FF2B5EF4-FFF2-40B4-BE49-F238E27FC236}">
                <a16:creationId xmlns:a16="http://schemas.microsoft.com/office/drawing/2014/main" id="{1CFE3A53-4076-84A5-7768-9759DB64FF16}"/>
              </a:ext>
            </a:extLst>
          </p:cNvPr>
          <p:cNvSpPr>
            <a:spLocks noGrp="1"/>
          </p:cNvSpPr>
          <p:nvPr>
            <p:ph idx="1"/>
          </p:nvPr>
        </p:nvSpPr>
        <p:spPr>
          <a:xfrm>
            <a:off x="797379" y="1003590"/>
            <a:ext cx="10515600" cy="4942052"/>
          </a:xfrm>
        </p:spPr>
        <p:txBody>
          <a:bodyPr vert="horz" lIns="91440" tIns="45720" rIns="91440" bIns="45720" rtlCol="0" anchor="t">
            <a:noAutofit/>
          </a:bodyPr>
          <a:lstStyle/>
          <a:p>
            <a:pPr marL="342900" indent="-342900" algn="l" rtl="0" fontAlgn="base">
              <a:buFont typeface="+mj-lt"/>
              <a:buAutoNum type="arabicPeriod"/>
            </a:pPr>
            <a:endParaRPr lang="nl-NL" sz="1800" b="0">
              <a:solidFill>
                <a:srgbClr val="000000"/>
              </a:solidFill>
              <a:effectLst/>
              <a:ea typeface="Verdana"/>
            </a:endParaRPr>
          </a:p>
          <a:p>
            <a:pPr marL="342900" indent="-342900" fontAlgn="base">
              <a:buFont typeface="+mj-lt"/>
              <a:buAutoNum type="arabicPeriod"/>
            </a:pPr>
            <a:r>
              <a:rPr lang="nl-NL" sz="1800">
                <a:solidFill>
                  <a:srgbClr val="000000"/>
                </a:solidFill>
                <a:ea typeface="Verdana"/>
              </a:rPr>
              <a:t>Ik stap gemakkelijk even binnen bij de bestuurder</a:t>
            </a:r>
            <a:r>
              <a:rPr lang="nl-NL" sz="1800" b="0">
                <a:solidFill>
                  <a:srgbClr val="000000"/>
                </a:solidFill>
                <a:effectLst/>
                <a:ea typeface="Verdana"/>
              </a:rPr>
              <a:t> als </a:t>
            </a:r>
            <a:r>
              <a:rPr lang="nl-NL" sz="1800">
                <a:solidFill>
                  <a:srgbClr val="000000"/>
                </a:solidFill>
                <a:ea typeface="Verdana"/>
              </a:rPr>
              <a:t>ik</a:t>
            </a:r>
            <a:r>
              <a:rPr lang="nl-NL" sz="1800" b="0">
                <a:solidFill>
                  <a:srgbClr val="000000"/>
                </a:solidFill>
                <a:effectLst/>
                <a:ea typeface="Verdana"/>
              </a:rPr>
              <a:t> een vraag hebt over een OR onderwerp</a:t>
            </a:r>
            <a:r>
              <a:rPr lang="nl-NL" sz="1800">
                <a:solidFill>
                  <a:srgbClr val="000000"/>
                </a:solidFill>
                <a:ea typeface="Verdana"/>
              </a:rPr>
              <a:t>. </a:t>
            </a:r>
            <a:endParaRPr lang="nl-NL" sz="1800" b="0">
              <a:solidFill>
                <a:srgbClr val="000000"/>
              </a:solidFill>
              <a:effectLst/>
              <a:ea typeface="Verdana"/>
            </a:endParaRPr>
          </a:p>
          <a:p>
            <a:pPr marL="342900" indent="-342900">
              <a:lnSpc>
                <a:spcPct val="113999"/>
              </a:lnSpc>
              <a:buFont typeface="+mj-lt"/>
              <a:buAutoNum type="arabicPeriod"/>
            </a:pPr>
            <a:endParaRPr lang="nl-NL" sz="1800">
              <a:solidFill>
                <a:srgbClr val="000000"/>
              </a:solidFill>
              <a:ea typeface="Verdana"/>
            </a:endParaRPr>
          </a:p>
          <a:p>
            <a:pPr marL="342900" indent="-342900" fontAlgn="base">
              <a:buFont typeface="+mj-lt"/>
              <a:buAutoNum type="arabicPeriod"/>
            </a:pPr>
            <a:r>
              <a:rPr lang="nl-NL" sz="1800">
                <a:solidFill>
                  <a:srgbClr val="000000"/>
                </a:solidFill>
                <a:ea typeface="Verdana"/>
              </a:rPr>
              <a:t>Jouw bestuurder</a:t>
            </a:r>
            <a:r>
              <a:rPr lang="nl-NL" sz="1800" b="0">
                <a:solidFill>
                  <a:srgbClr val="000000"/>
                </a:solidFill>
                <a:effectLst/>
                <a:ea typeface="Verdana"/>
              </a:rPr>
              <a:t> </a:t>
            </a:r>
            <a:r>
              <a:rPr lang="nl-NL" sz="1800">
                <a:solidFill>
                  <a:srgbClr val="000000"/>
                </a:solidFill>
                <a:ea typeface="Verdana"/>
              </a:rPr>
              <a:t>zoekt regelmatig tussentijds contact</a:t>
            </a:r>
            <a:r>
              <a:rPr lang="nl-NL" sz="1800" b="0">
                <a:solidFill>
                  <a:srgbClr val="000000"/>
                </a:solidFill>
                <a:effectLst/>
                <a:ea typeface="Verdana"/>
              </a:rPr>
              <a:t> met </a:t>
            </a:r>
            <a:r>
              <a:rPr lang="nl-NL" sz="1800">
                <a:solidFill>
                  <a:srgbClr val="000000"/>
                </a:solidFill>
                <a:ea typeface="Verdana"/>
              </a:rPr>
              <a:t>jou of met de</a:t>
            </a:r>
            <a:r>
              <a:rPr lang="nl-NL" sz="1800" b="0">
                <a:solidFill>
                  <a:srgbClr val="000000"/>
                </a:solidFill>
                <a:effectLst/>
                <a:ea typeface="Verdana"/>
              </a:rPr>
              <a:t> </a:t>
            </a:r>
            <a:r>
              <a:rPr lang="nl-NL" sz="1800">
                <a:solidFill>
                  <a:srgbClr val="000000"/>
                </a:solidFill>
                <a:ea typeface="Verdana"/>
              </a:rPr>
              <a:t>OR </a:t>
            </a:r>
            <a:r>
              <a:rPr lang="nl-NL" sz="1800" b="0">
                <a:solidFill>
                  <a:srgbClr val="000000"/>
                </a:solidFill>
                <a:effectLst/>
                <a:ea typeface="Verdana"/>
              </a:rPr>
              <a:t>om een onderwerp informeel te bespreken</a:t>
            </a:r>
            <a:r>
              <a:rPr lang="nl-NL" sz="1800">
                <a:solidFill>
                  <a:srgbClr val="000000"/>
                </a:solidFill>
                <a:ea typeface="Verdana"/>
              </a:rPr>
              <a:t>.</a:t>
            </a:r>
            <a:endParaRPr lang="nl-NL" sz="1800" b="0">
              <a:solidFill>
                <a:srgbClr val="000000"/>
              </a:solidFill>
              <a:effectLst/>
              <a:ea typeface="Verdana"/>
            </a:endParaRPr>
          </a:p>
          <a:p>
            <a:pPr marL="342900" indent="-342900" algn="l" rtl="0" fontAlgn="base">
              <a:buFont typeface="+mj-lt"/>
              <a:buAutoNum type="arabicPeriod"/>
            </a:pPr>
            <a:endParaRPr lang="nl-NL" sz="1800" b="0">
              <a:solidFill>
                <a:srgbClr val="000000"/>
              </a:solidFill>
              <a:effectLst/>
            </a:endParaRPr>
          </a:p>
          <a:p>
            <a:pPr marL="342900" indent="-342900">
              <a:lnSpc>
                <a:spcPct val="113999"/>
              </a:lnSpc>
              <a:buFont typeface="+mj-lt"/>
              <a:buAutoNum type="arabicPeriod"/>
            </a:pPr>
            <a:r>
              <a:rPr lang="nl-NL" sz="1800">
                <a:solidFill>
                  <a:srgbClr val="000000"/>
                </a:solidFill>
                <a:ea typeface="Verdana"/>
              </a:rPr>
              <a:t>Onze OR wordt actief uitgenodigd om deel te nemen aan werkgroepen die nadenken over belangrijke ontwikkelingen in het bedrijf.</a:t>
            </a:r>
          </a:p>
          <a:p>
            <a:pPr marL="342900" indent="-342900">
              <a:lnSpc>
                <a:spcPct val="113999"/>
              </a:lnSpc>
              <a:buFont typeface="+mj-lt"/>
              <a:buAutoNum type="arabicPeriod"/>
            </a:pPr>
            <a:endParaRPr lang="nl-NL" sz="1800" b="0">
              <a:solidFill>
                <a:srgbClr val="000000"/>
              </a:solidFill>
              <a:effectLst/>
              <a:ea typeface="Verdana"/>
            </a:endParaRPr>
          </a:p>
          <a:p>
            <a:pPr marL="342900" indent="-342900">
              <a:lnSpc>
                <a:spcPct val="113999"/>
              </a:lnSpc>
              <a:buFont typeface="+mj-lt"/>
              <a:buAutoNum type="arabicPeriod"/>
            </a:pPr>
            <a:r>
              <a:rPr lang="nl-NL" sz="1800">
                <a:solidFill>
                  <a:srgbClr val="000000"/>
                </a:solidFill>
                <a:ea typeface="Verdana"/>
              </a:rPr>
              <a:t>Voortschrijdend inzicht of terugkomen op een standpunt door de bestuurder of door de OR is iets dat bij onze samenwerking hoort.</a:t>
            </a:r>
            <a:endParaRPr lang="nl-NL" sz="1800">
              <a:solidFill>
                <a:srgbClr val="000000"/>
              </a:solidFill>
              <a:ea typeface="Verdana" panose="020B0604030504040204" pitchFamily="34" charset="0"/>
            </a:endParaRPr>
          </a:p>
          <a:p>
            <a:pPr marL="342900" indent="-342900" fontAlgn="base">
              <a:buFont typeface="+mj-lt"/>
              <a:buAutoNum type="arabicPeriod"/>
            </a:pPr>
            <a:endParaRPr lang="nl-NL" sz="1800">
              <a:solidFill>
                <a:srgbClr val="000000"/>
              </a:solidFill>
              <a:ea typeface="Verdana" panose="020B0604030504040204" pitchFamily="34" charset="0"/>
            </a:endParaRPr>
          </a:p>
          <a:p>
            <a:pPr marL="342900" indent="-342900" fontAlgn="base">
              <a:buFont typeface="+mj-lt"/>
              <a:buAutoNum type="arabicPeriod"/>
            </a:pPr>
            <a:r>
              <a:rPr lang="nl-NL" sz="1800">
                <a:solidFill>
                  <a:srgbClr val="000000"/>
                </a:solidFill>
                <a:ea typeface="Verdana"/>
              </a:rPr>
              <a:t>De</a:t>
            </a:r>
            <a:r>
              <a:rPr lang="nl-NL" sz="1800" b="0">
                <a:solidFill>
                  <a:srgbClr val="000000"/>
                </a:solidFill>
                <a:effectLst/>
                <a:ea typeface="Verdana"/>
              </a:rPr>
              <a:t> OR</a:t>
            </a:r>
            <a:r>
              <a:rPr lang="nl-NL" sz="1800">
                <a:solidFill>
                  <a:srgbClr val="000000"/>
                </a:solidFill>
                <a:ea typeface="Verdana"/>
              </a:rPr>
              <a:t> krijgt</a:t>
            </a:r>
            <a:r>
              <a:rPr lang="nl-NL" sz="1800" b="0">
                <a:solidFill>
                  <a:srgbClr val="000000"/>
                </a:solidFill>
                <a:effectLst/>
                <a:ea typeface="Verdana"/>
              </a:rPr>
              <a:t>, zonder er om te </a:t>
            </a:r>
            <a:r>
              <a:rPr lang="nl-NL" sz="1800">
                <a:solidFill>
                  <a:srgbClr val="000000"/>
                </a:solidFill>
                <a:ea typeface="Verdana"/>
              </a:rPr>
              <a:t>hoeven</a:t>
            </a:r>
            <a:r>
              <a:rPr lang="nl-NL" sz="1800" b="0">
                <a:solidFill>
                  <a:srgbClr val="000000"/>
                </a:solidFill>
                <a:effectLst/>
                <a:ea typeface="Verdana"/>
              </a:rPr>
              <a:t> vragen, </a:t>
            </a:r>
            <a:r>
              <a:rPr lang="nl-NL" sz="1800">
                <a:solidFill>
                  <a:srgbClr val="000000"/>
                </a:solidFill>
                <a:ea typeface="Verdana"/>
              </a:rPr>
              <a:t>in de organisatie het podium</a:t>
            </a:r>
            <a:r>
              <a:rPr lang="nl-NL" sz="1800" b="0">
                <a:solidFill>
                  <a:srgbClr val="000000"/>
                </a:solidFill>
                <a:effectLst/>
                <a:ea typeface="Verdana"/>
              </a:rPr>
              <a:t> </a:t>
            </a:r>
            <a:r>
              <a:rPr lang="nl-NL" sz="1800">
                <a:solidFill>
                  <a:srgbClr val="000000"/>
                </a:solidFill>
                <a:ea typeface="Verdana"/>
              </a:rPr>
              <a:t>om vragen te stellen of om het eigen standpunt toe te lichten.</a:t>
            </a:r>
            <a:endParaRPr lang="nl-NL" sz="1800" b="0">
              <a:solidFill>
                <a:srgbClr val="000000"/>
              </a:solidFill>
              <a:effectLst/>
              <a:ea typeface="Verdana"/>
            </a:endParaRPr>
          </a:p>
          <a:p>
            <a:pPr marL="342900" indent="-342900" fontAlgn="base">
              <a:buFont typeface="+mj-lt"/>
              <a:buAutoNum type="arabicPeriod"/>
            </a:pPr>
            <a:endParaRPr lang="nl-NL" sz="1800">
              <a:solidFill>
                <a:srgbClr val="000000"/>
              </a:solidFill>
              <a:ea typeface="Verdana" panose="020B0604030504040204" pitchFamily="34" charset="0"/>
            </a:endParaRPr>
          </a:p>
          <a:p>
            <a:pPr marL="342900" indent="-342900" fontAlgn="base">
              <a:buFont typeface="+mj-lt"/>
              <a:buAutoNum type="arabicPeriod"/>
            </a:pPr>
            <a:r>
              <a:rPr lang="nl-NL" sz="1800">
                <a:solidFill>
                  <a:srgbClr val="000000"/>
                </a:solidFill>
                <a:ea typeface="Verdana"/>
              </a:rPr>
              <a:t>Er</a:t>
            </a:r>
            <a:r>
              <a:rPr lang="nl-NL" sz="1800" b="0">
                <a:solidFill>
                  <a:srgbClr val="000000"/>
                </a:solidFill>
                <a:effectLst/>
                <a:ea typeface="Verdana"/>
              </a:rPr>
              <a:t> sprake van </a:t>
            </a:r>
            <a:r>
              <a:rPr lang="nl-NL" sz="1800">
                <a:solidFill>
                  <a:srgbClr val="000000"/>
                </a:solidFill>
                <a:ea typeface="Verdana"/>
              </a:rPr>
              <a:t>goede </a:t>
            </a:r>
            <a:r>
              <a:rPr lang="nl-NL" sz="1800" b="0">
                <a:solidFill>
                  <a:srgbClr val="000000"/>
                </a:solidFill>
                <a:effectLst/>
                <a:ea typeface="Verdana"/>
              </a:rPr>
              <a:t>samenwerking tussen jullie OR en</a:t>
            </a:r>
            <a:r>
              <a:rPr lang="nl-NL" sz="1800">
                <a:solidFill>
                  <a:srgbClr val="000000"/>
                </a:solidFill>
                <a:ea typeface="Verdana"/>
              </a:rPr>
              <a:t> jullie</a:t>
            </a:r>
            <a:r>
              <a:rPr lang="nl-NL" sz="1800" b="0">
                <a:solidFill>
                  <a:srgbClr val="000000"/>
                </a:solidFill>
                <a:effectLst/>
                <a:ea typeface="Verdana"/>
              </a:rPr>
              <a:t> bestuurder</a:t>
            </a:r>
            <a:r>
              <a:rPr lang="nl-NL" sz="1800">
                <a:solidFill>
                  <a:srgbClr val="000000"/>
                </a:solidFill>
                <a:ea typeface="Verdana"/>
              </a:rPr>
              <a:t>.</a:t>
            </a:r>
            <a:r>
              <a:rPr lang="nl-NL" sz="1800" b="0">
                <a:solidFill>
                  <a:srgbClr val="000000"/>
                </a:solidFill>
                <a:effectLst/>
                <a:ea typeface="Verdana"/>
              </a:rPr>
              <a:t> </a:t>
            </a:r>
            <a:endParaRPr lang="nl-NL" sz="1800">
              <a:ea typeface="Verdana"/>
            </a:endParaRPr>
          </a:p>
          <a:p>
            <a:endParaRPr lang="nl-NL"/>
          </a:p>
        </p:txBody>
      </p:sp>
    </p:spTree>
    <p:extLst>
      <p:ext uri="{BB962C8B-B14F-4D97-AF65-F5344CB8AC3E}">
        <p14:creationId xmlns:p14="http://schemas.microsoft.com/office/powerpoint/2010/main" val="122447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F0530-6CD8-A1B0-3D89-0CF8B18FBC93}"/>
              </a:ext>
            </a:extLst>
          </p:cNvPr>
          <p:cNvSpPr>
            <a:spLocks noGrp="1"/>
          </p:cNvSpPr>
          <p:nvPr>
            <p:ph type="title"/>
          </p:nvPr>
        </p:nvSpPr>
        <p:spPr/>
        <p:txBody>
          <a:bodyPr/>
          <a:lstStyle/>
          <a:p>
            <a:r>
              <a:rPr lang="nl-NL"/>
              <a:t>Een toekomstbeeld</a:t>
            </a:r>
          </a:p>
        </p:txBody>
      </p:sp>
      <p:pic>
        <p:nvPicPr>
          <p:cNvPr id="11" name="Content Placeholder 10">
            <a:extLst>
              <a:ext uri="{FF2B5EF4-FFF2-40B4-BE49-F238E27FC236}">
                <a16:creationId xmlns:a16="http://schemas.microsoft.com/office/drawing/2014/main" id="{159CC4B0-412B-FDB4-EC56-E4A9F777B1F1}"/>
              </a:ext>
            </a:extLst>
          </p:cNvPr>
          <p:cNvPicPr>
            <a:picLocks noGrp="1" noChangeAspect="1"/>
          </p:cNvPicPr>
          <p:nvPr>
            <p:ph idx="1"/>
          </p:nvPr>
        </p:nvPicPr>
        <p:blipFill>
          <a:blip r:embed="rId3"/>
          <a:stretch>
            <a:fillRect/>
          </a:stretch>
        </p:blipFill>
        <p:spPr>
          <a:xfrm>
            <a:off x="987933" y="1005840"/>
            <a:ext cx="4100946" cy="2557474"/>
          </a:xfrm>
        </p:spPr>
      </p:pic>
      <p:pic>
        <p:nvPicPr>
          <p:cNvPr id="4" name="Picture 3">
            <a:extLst>
              <a:ext uri="{FF2B5EF4-FFF2-40B4-BE49-F238E27FC236}">
                <a16:creationId xmlns:a16="http://schemas.microsoft.com/office/drawing/2014/main" id="{5E644684-B583-EDB7-9BF8-2A077C672774}"/>
              </a:ext>
            </a:extLst>
          </p:cNvPr>
          <p:cNvPicPr>
            <a:picLocks noChangeAspect="1"/>
          </p:cNvPicPr>
          <p:nvPr/>
        </p:nvPicPr>
        <p:blipFill>
          <a:blip r:embed="rId4"/>
          <a:stretch>
            <a:fillRect/>
          </a:stretch>
        </p:blipFill>
        <p:spPr>
          <a:xfrm>
            <a:off x="463215" y="3055986"/>
            <a:ext cx="3695700" cy="2600895"/>
          </a:xfrm>
          <a:prstGeom prst="rect">
            <a:avLst/>
          </a:prstGeom>
        </p:spPr>
      </p:pic>
      <p:pic>
        <p:nvPicPr>
          <p:cNvPr id="3" name="Picture 2">
            <a:extLst>
              <a:ext uri="{FF2B5EF4-FFF2-40B4-BE49-F238E27FC236}">
                <a16:creationId xmlns:a16="http://schemas.microsoft.com/office/drawing/2014/main" id="{73C4859B-26FB-B398-B699-928B1885C313}"/>
              </a:ext>
            </a:extLst>
          </p:cNvPr>
          <p:cNvPicPr>
            <a:picLocks noChangeAspect="1"/>
          </p:cNvPicPr>
          <p:nvPr/>
        </p:nvPicPr>
        <p:blipFill>
          <a:blip r:embed="rId5"/>
          <a:stretch>
            <a:fillRect/>
          </a:stretch>
        </p:blipFill>
        <p:spPr>
          <a:xfrm>
            <a:off x="1372602" y="4243183"/>
            <a:ext cx="3219450" cy="2146300"/>
          </a:xfrm>
          <a:prstGeom prst="rect">
            <a:avLst/>
          </a:prstGeom>
        </p:spPr>
      </p:pic>
      <p:pic>
        <p:nvPicPr>
          <p:cNvPr id="6" name="Picture 5" descr="Tweede Kamer buigt zich over Participatiewet | Petra Duimel Interim HR ...">
            <a:extLst>
              <a:ext uri="{FF2B5EF4-FFF2-40B4-BE49-F238E27FC236}">
                <a16:creationId xmlns:a16="http://schemas.microsoft.com/office/drawing/2014/main" id="{0AD210AC-DEBB-B102-D838-923B07815951}"/>
              </a:ext>
            </a:extLst>
          </p:cNvPr>
          <p:cNvPicPr>
            <a:picLocks noChangeAspect="1"/>
          </p:cNvPicPr>
          <p:nvPr/>
        </p:nvPicPr>
        <p:blipFill>
          <a:blip r:embed="rId6"/>
          <a:stretch>
            <a:fillRect/>
          </a:stretch>
        </p:blipFill>
        <p:spPr>
          <a:xfrm>
            <a:off x="5304575" y="804926"/>
            <a:ext cx="3849019" cy="2172833"/>
          </a:xfrm>
          <a:prstGeom prst="rect">
            <a:avLst/>
          </a:prstGeom>
        </p:spPr>
      </p:pic>
      <p:pic>
        <p:nvPicPr>
          <p:cNvPr id="8" name="Picture 7" descr="Oproep Cedris: Maak werk van de inclusieve arbeidsmarkt - Werkom">
            <a:extLst>
              <a:ext uri="{FF2B5EF4-FFF2-40B4-BE49-F238E27FC236}">
                <a16:creationId xmlns:a16="http://schemas.microsoft.com/office/drawing/2014/main" id="{602FFC98-FE4D-0795-4C2F-BF972E219BE5}"/>
              </a:ext>
            </a:extLst>
          </p:cNvPr>
          <p:cNvPicPr>
            <a:picLocks noChangeAspect="1"/>
          </p:cNvPicPr>
          <p:nvPr/>
        </p:nvPicPr>
        <p:blipFill>
          <a:blip r:embed="rId7"/>
          <a:stretch>
            <a:fillRect/>
          </a:stretch>
        </p:blipFill>
        <p:spPr>
          <a:xfrm>
            <a:off x="6258404" y="3661567"/>
            <a:ext cx="4110892" cy="2391507"/>
          </a:xfrm>
          <a:prstGeom prst="rect">
            <a:avLst/>
          </a:prstGeom>
        </p:spPr>
      </p:pic>
      <p:pic>
        <p:nvPicPr>
          <p:cNvPr id="13" name="Picture 12">
            <a:extLst>
              <a:ext uri="{FF2B5EF4-FFF2-40B4-BE49-F238E27FC236}">
                <a16:creationId xmlns:a16="http://schemas.microsoft.com/office/drawing/2014/main" id="{3CE35656-816A-0E2F-321B-FAF0469C0BE6}"/>
              </a:ext>
            </a:extLst>
          </p:cNvPr>
          <p:cNvPicPr>
            <a:picLocks noChangeAspect="1"/>
          </p:cNvPicPr>
          <p:nvPr/>
        </p:nvPicPr>
        <p:blipFill>
          <a:blip r:embed="rId8"/>
          <a:stretch>
            <a:fillRect/>
          </a:stretch>
        </p:blipFill>
        <p:spPr>
          <a:xfrm>
            <a:off x="8313850" y="1184443"/>
            <a:ext cx="2743200" cy="1600950"/>
          </a:xfrm>
          <a:prstGeom prst="rect">
            <a:avLst/>
          </a:prstGeom>
        </p:spPr>
      </p:pic>
      <p:pic>
        <p:nvPicPr>
          <p:cNvPr id="5" name="Picture 4">
            <a:extLst>
              <a:ext uri="{FF2B5EF4-FFF2-40B4-BE49-F238E27FC236}">
                <a16:creationId xmlns:a16="http://schemas.microsoft.com/office/drawing/2014/main" id="{A0CA4983-C371-4406-F6EB-B4581F6D0D95}"/>
              </a:ext>
            </a:extLst>
          </p:cNvPr>
          <p:cNvPicPr>
            <a:picLocks noChangeAspect="1"/>
          </p:cNvPicPr>
          <p:nvPr/>
        </p:nvPicPr>
        <p:blipFill>
          <a:blip r:embed="rId9"/>
          <a:stretch>
            <a:fillRect/>
          </a:stretch>
        </p:blipFill>
        <p:spPr>
          <a:xfrm>
            <a:off x="4699226" y="1984918"/>
            <a:ext cx="2431396" cy="3627032"/>
          </a:xfrm>
          <a:prstGeom prst="rect">
            <a:avLst/>
          </a:prstGeom>
        </p:spPr>
      </p:pic>
      <p:pic>
        <p:nvPicPr>
          <p:cNvPr id="7" name="Picture 6" descr="Budgetcoach - SVH Budgetcoaching">
            <a:extLst>
              <a:ext uri="{FF2B5EF4-FFF2-40B4-BE49-F238E27FC236}">
                <a16:creationId xmlns:a16="http://schemas.microsoft.com/office/drawing/2014/main" id="{416DC5FA-D079-B7CD-8EE3-87A20B3B5FCE}"/>
              </a:ext>
            </a:extLst>
          </p:cNvPr>
          <p:cNvPicPr>
            <a:picLocks noChangeAspect="1"/>
          </p:cNvPicPr>
          <p:nvPr/>
        </p:nvPicPr>
        <p:blipFill>
          <a:blip r:embed="rId10"/>
          <a:stretch>
            <a:fillRect/>
          </a:stretch>
        </p:blipFill>
        <p:spPr>
          <a:xfrm>
            <a:off x="8825346" y="3055986"/>
            <a:ext cx="2743199" cy="1770926"/>
          </a:xfrm>
          <a:prstGeom prst="rect">
            <a:avLst/>
          </a:prstGeom>
        </p:spPr>
      </p:pic>
    </p:spTree>
    <p:extLst>
      <p:ext uri="{BB962C8B-B14F-4D97-AF65-F5344CB8AC3E}">
        <p14:creationId xmlns:p14="http://schemas.microsoft.com/office/powerpoint/2010/main" val="8611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9"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0-#ppt_w/2"/>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ppt_x"/>
                                          </p:val>
                                        </p:tav>
                                        <p:tav tm="100000">
                                          <p:val>
                                            <p:strVal val="#ppt_x"/>
                                          </p:val>
                                        </p:tav>
                                      </p:tavLst>
                                    </p:anim>
                                    <p:anim calcmode="lin" valueType="num">
                                      <p:cBhvr additive="base">
                                        <p:cTn id="23" dur="75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750" fill="hold"/>
                                        <p:tgtEl>
                                          <p:spTgt spid="7"/>
                                        </p:tgtEl>
                                        <p:attrNameLst>
                                          <p:attrName>ppt_x</p:attrName>
                                        </p:attrNameLst>
                                      </p:cBhvr>
                                      <p:tavLst>
                                        <p:tav tm="0">
                                          <p:val>
                                            <p:strVal val="#ppt_x"/>
                                          </p:val>
                                        </p:tav>
                                        <p:tav tm="100000">
                                          <p:val>
                                            <p:strVal val="#ppt_x"/>
                                          </p:val>
                                        </p:tav>
                                      </p:tavLst>
                                    </p:anim>
                                    <p:anim calcmode="lin" valueType="num">
                                      <p:cBhvr additive="base">
                                        <p:cTn id="33" dur="75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2" presetClass="entr" presetSubtype="4"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750" fill="hold"/>
                                        <p:tgtEl>
                                          <p:spTgt spid="3"/>
                                        </p:tgtEl>
                                        <p:attrNameLst>
                                          <p:attrName>ppt_x</p:attrName>
                                        </p:attrNameLst>
                                      </p:cBhvr>
                                      <p:tavLst>
                                        <p:tav tm="0">
                                          <p:val>
                                            <p:strVal val="#ppt_x"/>
                                          </p:val>
                                        </p:tav>
                                        <p:tav tm="100000">
                                          <p:val>
                                            <p:strVal val="#ppt_x"/>
                                          </p:val>
                                        </p:tav>
                                      </p:tavLst>
                                    </p:anim>
                                    <p:anim calcmode="lin" valueType="num">
                                      <p:cBhvr additive="base">
                                        <p:cTn id="38" dur="750" fill="hold"/>
                                        <p:tgtEl>
                                          <p:spTgt spid="3"/>
                                        </p:tgtEl>
                                        <p:attrNameLst>
                                          <p:attrName>ppt_y</p:attrName>
                                        </p:attrNameLst>
                                      </p:cBhvr>
                                      <p:tavLst>
                                        <p:tav tm="0">
                                          <p:val>
                                            <p:strVal val="1+#ppt_h/2"/>
                                          </p:val>
                                        </p:tav>
                                        <p:tav tm="100000">
                                          <p:val>
                                            <p:strVal val="#ppt_y"/>
                                          </p:val>
                                        </p:tav>
                                      </p:tavLst>
                                    </p:anim>
                                  </p:childTnLst>
                                </p:cTn>
                              </p:par>
                            </p:childTnLst>
                          </p:cTn>
                        </p:par>
                        <p:par>
                          <p:cTn id="39" fill="hold">
                            <p:stCondLst>
                              <p:cond delay="5250"/>
                            </p:stCondLst>
                            <p:childTnLst>
                              <p:par>
                                <p:cTn id="40" presetID="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750" fill="hold"/>
                                        <p:tgtEl>
                                          <p:spTgt spid="5"/>
                                        </p:tgtEl>
                                        <p:attrNameLst>
                                          <p:attrName>ppt_x</p:attrName>
                                        </p:attrNameLst>
                                      </p:cBhvr>
                                      <p:tavLst>
                                        <p:tav tm="0">
                                          <p:val>
                                            <p:strVal val="#ppt_x"/>
                                          </p:val>
                                        </p:tav>
                                        <p:tav tm="100000">
                                          <p:val>
                                            <p:strVal val="#ppt_x"/>
                                          </p:val>
                                        </p:tav>
                                      </p:tavLst>
                                    </p:anim>
                                    <p:anim calcmode="lin" valueType="num">
                                      <p:cBhvr additive="base">
                                        <p:cTn id="43"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F0530-6CD8-A1B0-3D89-0CF8B18FBC93}"/>
              </a:ext>
            </a:extLst>
          </p:cNvPr>
          <p:cNvSpPr>
            <a:spLocks noGrp="1"/>
          </p:cNvSpPr>
          <p:nvPr>
            <p:ph type="title"/>
          </p:nvPr>
        </p:nvSpPr>
        <p:spPr>
          <a:xfrm>
            <a:off x="838199" y="365125"/>
            <a:ext cx="10830791" cy="640715"/>
          </a:xfrm>
        </p:spPr>
        <p:txBody>
          <a:bodyPr>
            <a:normAutofit fontScale="90000"/>
          </a:bodyPr>
          <a:lstStyle/>
          <a:p>
            <a:r>
              <a:rPr lang="nl-NL">
                <a:cs typeface="Calibri"/>
              </a:rPr>
              <a:t>Wat vraagt dat van ons – de OR en de WOR bestuurder?</a:t>
            </a:r>
          </a:p>
        </p:txBody>
      </p:sp>
      <p:sp>
        <p:nvSpPr>
          <p:cNvPr id="3" name="Tijdelijke aanduiding voor inhoud 2">
            <a:extLst>
              <a:ext uri="{FF2B5EF4-FFF2-40B4-BE49-F238E27FC236}">
                <a16:creationId xmlns:a16="http://schemas.microsoft.com/office/drawing/2014/main" id="{FF3369BF-ADEE-2F9F-E7ED-DDCAB9B07B96}"/>
              </a:ext>
            </a:extLst>
          </p:cNvPr>
          <p:cNvSpPr>
            <a:spLocks noGrp="1"/>
          </p:cNvSpPr>
          <p:nvPr>
            <p:ph idx="1"/>
          </p:nvPr>
        </p:nvSpPr>
        <p:spPr>
          <a:xfrm>
            <a:off x="4150322" y="6302124"/>
            <a:ext cx="3891356" cy="640716"/>
          </a:xfrm>
        </p:spPr>
        <p:txBody>
          <a:bodyPr vert="horz" lIns="91440" tIns="45720" rIns="91440" bIns="45720" rtlCol="0" anchor="t">
            <a:noAutofit/>
          </a:bodyPr>
          <a:lstStyle/>
          <a:p>
            <a:pPr marL="0" indent="0">
              <a:buNone/>
            </a:pPr>
            <a:r>
              <a:rPr lang="nl-NL"/>
              <a:t>     </a:t>
            </a:r>
            <a:r>
              <a:rPr lang="nl-NL" sz="1800" b="0" i="0" u="sng" strike="noStrike">
                <a:solidFill>
                  <a:srgbClr val="0563C1"/>
                </a:solidFill>
                <a:effectLst/>
                <a:latin typeface="Calibri"/>
                <a:ea typeface="Calibri"/>
                <a:cs typeface="Calibri"/>
                <a:hlinkClick r:id="rId4"/>
              </a:rPr>
              <a:t>It's smarter to travel in groups</a:t>
            </a:r>
            <a:r>
              <a:rPr lang="nl-NL" sz="1800">
                <a:solidFill>
                  <a:srgbClr val="000000"/>
                </a:solidFill>
                <a:latin typeface="Calibri"/>
                <a:ea typeface="Calibri"/>
                <a:cs typeface="Calibri"/>
              </a:rPr>
              <a:t> </a:t>
            </a:r>
            <a:endParaRPr lang="nl-NL"/>
          </a:p>
        </p:txBody>
      </p:sp>
      <p:pic>
        <p:nvPicPr>
          <p:cNvPr id="4" name="Onlinemedia 3" title="It's smarter to travel in groups">
            <a:hlinkClick r:id="" action="ppaction://media"/>
            <a:extLst>
              <a:ext uri="{FF2B5EF4-FFF2-40B4-BE49-F238E27FC236}">
                <a16:creationId xmlns:a16="http://schemas.microsoft.com/office/drawing/2014/main" id="{50032862-FEE3-7FA9-1026-D8E985050F97}"/>
              </a:ext>
            </a:extLst>
          </p:cNvPr>
          <p:cNvPicPr>
            <a:picLocks noRot="1" noChangeAspect="1"/>
          </p:cNvPicPr>
          <p:nvPr>
            <a:videoFile r:link="rId1"/>
          </p:nvPr>
        </p:nvPicPr>
        <p:blipFill>
          <a:blip r:embed="rId5"/>
          <a:stretch>
            <a:fillRect/>
          </a:stretch>
        </p:blipFill>
        <p:spPr>
          <a:xfrm>
            <a:off x="1603216" y="1167514"/>
            <a:ext cx="8985569" cy="5076846"/>
          </a:xfrm>
          <a:prstGeom prst="rect">
            <a:avLst/>
          </a:prstGeom>
        </p:spPr>
      </p:pic>
    </p:spTree>
    <p:extLst>
      <p:ext uri="{BB962C8B-B14F-4D97-AF65-F5344CB8AC3E}">
        <p14:creationId xmlns:p14="http://schemas.microsoft.com/office/powerpoint/2010/main" val="38183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10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21E91-EA7D-C768-6A58-C9F7609084F5}"/>
              </a:ext>
            </a:extLst>
          </p:cNvPr>
          <p:cNvSpPr>
            <a:spLocks noGrp="1"/>
          </p:cNvSpPr>
          <p:nvPr>
            <p:ph type="title"/>
          </p:nvPr>
        </p:nvSpPr>
        <p:spPr/>
        <p:txBody>
          <a:bodyPr/>
          <a:lstStyle/>
          <a:p>
            <a:r>
              <a:rPr lang="nl-NL"/>
              <a:t>Wat vraagt dit van de WOR bestuurder?</a:t>
            </a:r>
          </a:p>
        </p:txBody>
      </p:sp>
      <p:sp>
        <p:nvSpPr>
          <p:cNvPr id="3" name="Tijdelijke aanduiding voor inhoud 2">
            <a:extLst>
              <a:ext uri="{FF2B5EF4-FFF2-40B4-BE49-F238E27FC236}">
                <a16:creationId xmlns:a16="http://schemas.microsoft.com/office/drawing/2014/main" id="{658BCA4F-3972-DB07-F678-2B65502FE2BC}"/>
              </a:ext>
            </a:extLst>
          </p:cNvPr>
          <p:cNvSpPr>
            <a:spLocks noGrp="1"/>
          </p:cNvSpPr>
          <p:nvPr>
            <p:ph idx="1"/>
          </p:nvPr>
        </p:nvSpPr>
        <p:spPr>
          <a:xfrm>
            <a:off x="838200" y="1234911"/>
            <a:ext cx="6092536" cy="4942052"/>
          </a:xfrm>
        </p:spPr>
        <p:txBody>
          <a:bodyPr vert="horz" lIns="91440" tIns="45720" rIns="91440" bIns="45720" rtlCol="0" anchor="t">
            <a:noAutofit/>
          </a:bodyPr>
          <a:lstStyle/>
          <a:p>
            <a:pPr fontAlgn="base">
              <a:lnSpc>
                <a:spcPct val="100000"/>
              </a:lnSpc>
            </a:pPr>
            <a:r>
              <a:rPr lang="nl-NL" sz="1800">
                <a:solidFill>
                  <a:srgbClr val="000000"/>
                </a:solidFill>
                <a:latin typeface="Calibri"/>
                <a:ea typeface="Calibri"/>
                <a:cs typeface="Calibri"/>
              </a:rPr>
              <a:t>Zoeken naar </a:t>
            </a:r>
            <a:r>
              <a:rPr lang="nl-NL" sz="1800" b="0" i="0">
                <a:solidFill>
                  <a:srgbClr val="000000"/>
                </a:solidFill>
                <a:effectLst/>
                <a:latin typeface="Calibri"/>
                <a:ea typeface="Calibri"/>
                <a:cs typeface="Calibri"/>
              </a:rPr>
              <a:t>balans </a:t>
            </a:r>
            <a:r>
              <a:rPr lang="nl-NL" sz="1800">
                <a:solidFill>
                  <a:srgbClr val="000000"/>
                </a:solidFill>
                <a:latin typeface="Calibri"/>
                <a:ea typeface="Calibri"/>
                <a:cs typeface="Calibri"/>
              </a:rPr>
              <a:t>opdracht van</a:t>
            </a:r>
            <a:r>
              <a:rPr lang="nl-NL" sz="1800" b="0" i="0">
                <a:solidFill>
                  <a:srgbClr val="000000"/>
                </a:solidFill>
                <a:effectLst/>
                <a:latin typeface="Calibri"/>
                <a:ea typeface="Calibri"/>
                <a:cs typeface="Calibri"/>
              </a:rPr>
              <a:t> </a:t>
            </a:r>
            <a:r>
              <a:rPr lang="nl-NL" sz="1800">
                <a:solidFill>
                  <a:srgbClr val="000000"/>
                </a:solidFill>
                <a:latin typeface="Calibri"/>
                <a:ea typeface="Calibri"/>
                <a:cs typeface="Calibri"/>
              </a:rPr>
              <a:t>Senzer bedrijf</a:t>
            </a:r>
            <a:r>
              <a:rPr lang="nl-NL" sz="1800" b="0" i="0">
                <a:solidFill>
                  <a:srgbClr val="000000"/>
                </a:solidFill>
                <a:effectLst/>
                <a:latin typeface="Calibri"/>
                <a:ea typeface="Calibri"/>
                <a:cs typeface="Calibri"/>
              </a:rPr>
              <a:t> én </a:t>
            </a:r>
            <a:r>
              <a:rPr lang="nl-NL" sz="1800">
                <a:solidFill>
                  <a:srgbClr val="000000"/>
                </a:solidFill>
                <a:latin typeface="Calibri"/>
                <a:ea typeface="Calibri"/>
                <a:cs typeface="Calibri"/>
              </a:rPr>
              <a:t>belangen van de medewerkers</a:t>
            </a:r>
            <a:endParaRPr lang="nl-NL" sz="1800" b="0" i="0">
              <a:solidFill>
                <a:srgbClr val="000000"/>
              </a:solidFill>
              <a:effectLst/>
              <a:latin typeface="Calibri"/>
              <a:ea typeface="Calibri"/>
              <a:cs typeface="Calibri"/>
            </a:endParaRPr>
          </a:p>
          <a:p>
            <a:pPr algn="l" rtl="0" fontAlgn="base">
              <a:buFont typeface="Arial" panose="020B0604020202020204" pitchFamily="34" charset="0"/>
              <a:buChar char="•"/>
            </a:pPr>
            <a:endParaRPr lang="nl-NL" sz="1800" b="0" i="0">
              <a:solidFill>
                <a:srgbClr val="000000"/>
              </a:solidFill>
              <a:effectLst/>
              <a:latin typeface="Calibri" panose="020F0502020204030204" pitchFamily="34" charset="0"/>
            </a:endParaRPr>
          </a:p>
          <a:p>
            <a:pPr>
              <a:lnSpc>
                <a:spcPct val="113999"/>
              </a:lnSpc>
            </a:pPr>
            <a:r>
              <a:rPr lang="nl-NL" sz="1800">
                <a:solidFill>
                  <a:srgbClr val="000000"/>
                </a:solidFill>
                <a:latin typeface="Calibri"/>
                <a:ea typeface="Calibri"/>
                <a:cs typeface="Calibri"/>
              </a:rPr>
              <a:t>Vroegtijdig</a:t>
            </a:r>
            <a:r>
              <a:rPr lang="nl-NL" sz="1800" b="0" i="0">
                <a:solidFill>
                  <a:srgbClr val="000000"/>
                </a:solidFill>
                <a:effectLst/>
                <a:latin typeface="Calibri"/>
                <a:ea typeface="Calibri"/>
                <a:cs typeface="Calibri"/>
              </a:rPr>
              <a:t> delen van informatie (zonder dat consequenties </a:t>
            </a:r>
            <a:r>
              <a:rPr lang="nl-NL" sz="1800">
                <a:solidFill>
                  <a:srgbClr val="000000"/>
                </a:solidFill>
                <a:latin typeface="Calibri"/>
                <a:ea typeface="Calibri"/>
                <a:cs typeface="Calibri"/>
              </a:rPr>
              <a:t>al in</a:t>
            </a:r>
            <a:r>
              <a:rPr lang="nl-NL" sz="1800" b="0" i="0">
                <a:solidFill>
                  <a:srgbClr val="000000"/>
                </a:solidFill>
                <a:effectLst/>
                <a:latin typeface="Calibri"/>
                <a:ea typeface="Calibri"/>
                <a:cs typeface="Calibri"/>
              </a:rPr>
              <a:t> beeld zijn) </a:t>
            </a:r>
            <a:endParaRPr lang="nl-NL"/>
          </a:p>
          <a:p>
            <a:pPr algn="l" rtl="0" fontAlgn="base">
              <a:buFont typeface="Arial" panose="020B0604020202020204" pitchFamily="34" charset="0"/>
              <a:buChar char="•"/>
            </a:pPr>
            <a:endParaRPr lang="nl-NL" sz="1800" b="0" i="0">
              <a:solidFill>
                <a:srgbClr val="000000"/>
              </a:solidFill>
              <a:effectLst/>
              <a:latin typeface="Calibri" panose="020F0502020204030204" pitchFamily="34" charset="0"/>
            </a:endParaRPr>
          </a:p>
          <a:p>
            <a:pPr fontAlgn="base"/>
            <a:r>
              <a:rPr lang="nl-NL" sz="1800" b="0" i="0">
                <a:solidFill>
                  <a:srgbClr val="000000"/>
                </a:solidFill>
                <a:effectLst/>
                <a:latin typeface="Calibri"/>
                <a:ea typeface="Calibri"/>
                <a:cs typeface="Calibri"/>
              </a:rPr>
              <a:t>Contacten </a:t>
            </a:r>
            <a:r>
              <a:rPr lang="nl-NL" sz="1800">
                <a:solidFill>
                  <a:srgbClr val="000000"/>
                </a:solidFill>
                <a:latin typeface="Calibri"/>
                <a:ea typeface="Calibri"/>
                <a:cs typeface="Calibri"/>
              </a:rPr>
              <a:t>directieleden/managers en politiek bestuurders</a:t>
            </a:r>
            <a:r>
              <a:rPr lang="nl-NL" sz="1800" b="0" i="0">
                <a:solidFill>
                  <a:srgbClr val="000000"/>
                </a:solidFill>
                <a:effectLst/>
                <a:latin typeface="Calibri"/>
                <a:ea typeface="Calibri"/>
                <a:cs typeface="Calibri"/>
              </a:rPr>
              <a:t> </a:t>
            </a:r>
            <a:r>
              <a:rPr lang="nl-NL" sz="1800">
                <a:solidFill>
                  <a:srgbClr val="000000"/>
                </a:solidFill>
                <a:latin typeface="Calibri"/>
                <a:ea typeface="Calibri"/>
                <a:cs typeface="Calibri"/>
              </a:rPr>
              <a:t>Senzer </a:t>
            </a:r>
            <a:r>
              <a:rPr lang="nl-NL" sz="1800" b="0" i="0">
                <a:solidFill>
                  <a:srgbClr val="000000"/>
                </a:solidFill>
                <a:effectLst/>
                <a:latin typeface="Calibri"/>
                <a:ea typeface="Calibri"/>
                <a:cs typeface="Calibri"/>
              </a:rPr>
              <a:t>met OR stimuleren </a:t>
            </a:r>
          </a:p>
          <a:p>
            <a:pPr>
              <a:lnSpc>
                <a:spcPct val="113999"/>
              </a:lnSpc>
            </a:pPr>
            <a:endParaRPr lang="nl-NL" sz="1800">
              <a:ea typeface="Calibri"/>
              <a:cs typeface="Calibri"/>
            </a:endParaRPr>
          </a:p>
          <a:p>
            <a:pPr>
              <a:lnSpc>
                <a:spcPct val="113999"/>
              </a:lnSpc>
            </a:pPr>
            <a:r>
              <a:rPr lang="nl-NL" sz="1800">
                <a:ea typeface="Calibri"/>
                <a:cs typeface="Calibri"/>
              </a:rPr>
              <a:t>Samen optrekken met OR – samen zoeken naar de beste balans om onze opdracht uit te voeren</a:t>
            </a:r>
          </a:p>
          <a:p>
            <a:pPr>
              <a:lnSpc>
                <a:spcPct val="113999"/>
              </a:lnSpc>
            </a:pPr>
            <a:endParaRPr lang="nl-NL" sz="1800">
              <a:ea typeface="Calibri"/>
              <a:cs typeface="Calibri"/>
            </a:endParaRPr>
          </a:p>
          <a:p>
            <a:pPr>
              <a:lnSpc>
                <a:spcPct val="113999"/>
              </a:lnSpc>
            </a:pPr>
            <a:r>
              <a:rPr lang="nl-NL" sz="1800">
                <a:ea typeface="Calibri"/>
                <a:cs typeface="Calibri"/>
              </a:rPr>
              <a:t>Goed luisteren, om te horen en om te begrijpen</a:t>
            </a:r>
          </a:p>
          <a:p>
            <a:endParaRPr lang="nl-NL">
              <a:ea typeface="Calibri" panose="020F0502020204030204"/>
              <a:cs typeface="Calibri" panose="020F0502020204030204"/>
            </a:endParaRPr>
          </a:p>
        </p:txBody>
      </p:sp>
      <p:pic>
        <p:nvPicPr>
          <p:cNvPr id="5" name="Afbeelding 4" descr="Afbeelding met Graphics, kunst&#10;&#10;Automatisch gegenereerde beschrijving">
            <a:extLst>
              <a:ext uri="{FF2B5EF4-FFF2-40B4-BE49-F238E27FC236}">
                <a16:creationId xmlns:a16="http://schemas.microsoft.com/office/drawing/2014/main" id="{675A1C5F-B499-8EAA-3564-8F19A1FAB5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140" y="1660880"/>
            <a:ext cx="3448671" cy="3337147"/>
          </a:xfrm>
          <a:prstGeom prst="rect">
            <a:avLst/>
          </a:prstGeom>
        </p:spPr>
      </p:pic>
    </p:spTree>
    <p:extLst>
      <p:ext uri="{BB962C8B-B14F-4D97-AF65-F5344CB8AC3E}">
        <p14:creationId xmlns:p14="http://schemas.microsoft.com/office/powerpoint/2010/main" val="320744724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id="{9781A020-6CC8-45B5-9866-696F03AA698E}" vid="{1EF71A8D-B590-4203-B28C-18D807DACD3F}"/>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17e3b37-fea7-4fe3-bf8f-18c25a7140ce">
      <UserInfo>
        <DisplayName>Marion van Limpt | Senzer</DisplayName>
        <AccountId>48</AccountId>
        <AccountType/>
      </UserInfo>
      <UserInfo>
        <DisplayName>Olaf Fugers | Senzer</DisplayName>
        <AccountId>39</AccountId>
        <AccountType/>
      </UserInfo>
      <UserInfo>
        <DisplayName>Tanita van den Elzen | Senzer</DisplayName>
        <AccountId>124</AccountId>
        <AccountType/>
      </UserInfo>
    </SharedWithUsers>
    <TaxCatchAll xmlns="117e3b37-fea7-4fe3-bf8f-18c25a7140ce" xsi:nil="true"/>
    <lcf76f155ced4ddcb4097134ff3c332f xmlns="10447c52-323e-4fb5-b2f9-75c949bd11f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B376AE3525BF46846A9A4AC601F330" ma:contentTypeVersion="12" ma:contentTypeDescription="Een nieuw document maken." ma:contentTypeScope="" ma:versionID="e4d1d3f417b8846cd6793c611783ec72">
  <xsd:schema xmlns:xsd="http://www.w3.org/2001/XMLSchema" xmlns:xs="http://www.w3.org/2001/XMLSchema" xmlns:p="http://schemas.microsoft.com/office/2006/metadata/properties" xmlns:ns2="10447c52-323e-4fb5-b2f9-75c949bd11f3" xmlns:ns3="117e3b37-fea7-4fe3-bf8f-18c25a7140ce" targetNamespace="http://schemas.microsoft.com/office/2006/metadata/properties" ma:root="true" ma:fieldsID="04fce56d79f09e33c31939d7c9e24920" ns2:_="" ns3:_="">
    <xsd:import namespace="10447c52-323e-4fb5-b2f9-75c949bd11f3"/>
    <xsd:import namespace="117e3b37-fea7-4fe3-bf8f-18c25a7140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47c52-323e-4fb5-b2f9-75c949bd1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aa734d03-7114-4a94-98f7-0d146664bf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7e3b37-fea7-4fe3-bf8f-18c25a7140c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d666d9eb-18fb-4acd-940a-935981e02bfa}" ma:internalName="TaxCatchAll" ma:showField="CatchAllData" ma:web="117e3b37-fea7-4fe3-bf8f-18c25a7140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E50F24-8A27-45EF-BE06-3B1C2A97404C}">
  <ds:schemaRefs>
    <ds:schemaRef ds:uri="http://schemas.microsoft.com/sharepoint/v3/contenttype/forms"/>
  </ds:schemaRefs>
</ds:datastoreItem>
</file>

<file path=customXml/itemProps2.xml><?xml version="1.0" encoding="utf-8"?>
<ds:datastoreItem xmlns:ds="http://schemas.openxmlformats.org/officeDocument/2006/customXml" ds:itemID="{1153EC04-A6BB-47D4-B8E9-37157E4E9D46}">
  <ds:schemaRefs>
    <ds:schemaRef ds:uri="http://purl.org/dc/elements/1.1/"/>
    <ds:schemaRef ds:uri="http://schemas.microsoft.com/office/2006/metadata/properties"/>
    <ds:schemaRef ds:uri="10447c52-323e-4fb5-b2f9-75c949bd11f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117e3b37-fea7-4fe3-bf8f-18c25a7140ce"/>
    <ds:schemaRef ds:uri="http://www.w3.org/XML/1998/namespace"/>
  </ds:schemaRefs>
</ds:datastoreItem>
</file>

<file path=customXml/itemProps3.xml><?xml version="1.0" encoding="utf-8"?>
<ds:datastoreItem xmlns:ds="http://schemas.openxmlformats.org/officeDocument/2006/customXml" ds:itemID="{78245A75-195F-4D99-B023-3CE3A70A2646}">
  <ds:schemaRefs>
    <ds:schemaRef ds:uri="10447c52-323e-4fb5-b2f9-75c949bd11f3"/>
    <ds:schemaRef ds:uri="117e3b37-fea7-4fe3-bf8f-18c25a7140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Presentatie Sjabloon</Template>
  <TotalTime>0</TotalTime>
  <Words>1340</Words>
  <Application>Microsoft Office PowerPoint</Application>
  <PresentationFormat>Breedbeeld</PresentationFormat>
  <Paragraphs>177</Paragraphs>
  <Slides>20</Slides>
  <Notes>11</Notes>
  <HiddenSlides>1</HiddenSlides>
  <MMClips>1</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20</vt:i4>
      </vt:variant>
    </vt:vector>
  </HeadingPairs>
  <TitlesOfParts>
    <vt:vector size="26" baseType="lpstr">
      <vt:lpstr>Arial</vt:lpstr>
      <vt:lpstr>Calibri</vt:lpstr>
      <vt:lpstr>Segoe UI</vt:lpstr>
      <vt:lpstr>Verdana</vt:lpstr>
      <vt:lpstr>Kantoorthema</vt:lpstr>
      <vt:lpstr>1_Kantoorthema</vt:lpstr>
      <vt:lpstr>Vroeger is voorbij</vt:lpstr>
      <vt:lpstr>inleiding</vt:lpstr>
      <vt:lpstr>Reageren op stukken?</vt:lpstr>
      <vt:lpstr>Of samenwerken aan stukken?</vt:lpstr>
      <vt:lpstr>Even voorstellen</vt:lpstr>
      <vt:lpstr>Waar sta jij in je communicatie met je bestuurder?</vt:lpstr>
      <vt:lpstr>Een toekomstbeeld</vt:lpstr>
      <vt:lpstr>Wat vraagt dat van ons – de OR en de WOR bestuurder?</vt:lpstr>
      <vt:lpstr>Wat vraagt dit van de WOR bestuurder?</vt:lpstr>
      <vt:lpstr>Wat vraagt dit van de OR?</vt:lpstr>
      <vt:lpstr>Wat vraagt dit van elkaar?</vt:lpstr>
      <vt:lpstr>Voorbeelden uit onze praktijk</vt:lpstr>
      <vt:lpstr>Bedankt voor uw aandacht! </vt:lpstr>
      <vt:lpstr>Vragen</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VROEGER IS VOORBIJ</dc:title>
  <dc:creator>Olaf Fugers | Senzer</dc:creator>
  <cp:lastModifiedBy>Dorothy Pillen-Warmerdam</cp:lastModifiedBy>
  <cp:revision>5</cp:revision>
  <dcterms:created xsi:type="dcterms:W3CDTF">2023-10-04T08:10:18Z</dcterms:created>
  <dcterms:modified xsi:type="dcterms:W3CDTF">2023-10-19T14:59:02Z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0x010100ABB376AE3525BF46846A9A4AC601F330</vt:lpwstr>
  </property>
  <property fmtid="{D5CDD505-2E9C-101B-9397-08002B2CF9AE}" pid="3" name="Order">
    <vt:r8>1300</vt:r8>
  </property>
  <property fmtid="{D5CDD505-2E9C-101B-9397-08002B2CF9AE}" pid="4" name="MediaServiceImageTags">
    <vt:lpwstr/>
  </property>
</Properties>
</file>