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42" r:id="rId3"/>
    <p:sldId id="257" r:id="rId4"/>
    <p:sldId id="262" r:id="rId5"/>
    <p:sldId id="296" r:id="rId6"/>
    <p:sldId id="265" r:id="rId7"/>
    <p:sldId id="261" r:id="rId8"/>
    <p:sldId id="346" r:id="rId9"/>
    <p:sldId id="347" r:id="rId10"/>
    <p:sldId id="298" r:id="rId11"/>
    <p:sldId id="348" r:id="rId12"/>
    <p:sldId id="292" r:id="rId13"/>
    <p:sldId id="293" r:id="rId14"/>
    <p:sldId id="349" r:id="rId15"/>
    <p:sldId id="294" r:id="rId16"/>
    <p:sldId id="302" r:id="rId17"/>
    <p:sldId id="350" r:id="rId18"/>
    <p:sldId id="295" r:id="rId19"/>
    <p:sldId id="301" r:id="rId20"/>
    <p:sldId id="351" r:id="rId21"/>
    <p:sldId id="304" r:id="rId22"/>
    <p:sldId id="299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591"/>
    <a:srgbClr val="6FAE1D"/>
    <a:srgbClr val="ED8219"/>
    <a:srgbClr val="137BAF"/>
    <a:srgbClr val="C1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4" d="100"/>
          <a:sy n="54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70845-4347-4FA6-BB4D-C46F405B097C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45A7-FA7C-4630-B53C-B841C267D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8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-&gt; Zet als OR bij 1, 2 en 3 aan wat je in kunt brengen, wat bij jou directeur het beste past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3CC2F-06B1-4EB8-9D6A-AD8C622B6A3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6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0425"/>
            <a:ext cx="6400800" cy="1470025"/>
          </a:xfrm>
        </p:spPr>
        <p:txBody>
          <a:bodyPr/>
          <a:lstStyle>
            <a:lvl1pPr algn="l">
              <a:defRPr b="1">
                <a:solidFill>
                  <a:srgbClr val="6FAE1D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2470150"/>
          </a:xfrm>
        </p:spPr>
        <p:txBody>
          <a:bodyPr/>
          <a:lstStyle>
            <a:lvl1pPr marL="0" indent="0" algn="l">
              <a:buNone/>
              <a:defRPr>
                <a:solidFill>
                  <a:srgbClr val="9A95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7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9CBB2-8D62-9D96-441D-FC139EE5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9E2F35-B676-47BC-A171-FD3569B3AEB3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220AE-D49E-D9EA-436B-131362F8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28244-82CB-BA3D-363A-D818569C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B2FB88-0DA9-4E1D-A079-6C69BC047FF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736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70299-CE7B-C236-EF44-3A94BAFC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0619F7-0FB1-4662-9EC0-DB5FD7FB89B0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FF0B4-67B7-CB9C-E1D6-37979277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224B0-F14B-1493-D1BB-2CAA5C33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3D2104-965A-44FC-B2C5-E4086E2BB19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937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 (standa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000" y="6480000"/>
            <a:ext cx="1080480" cy="216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BAF24C9-88B2-4FE7-9E9A-85C2A8B0D14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160000" y="6480000"/>
            <a:ext cx="5580000" cy="21602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cap="all" baseline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683568" y="6480000"/>
            <a:ext cx="1368152" cy="21602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fld id="{3C8C66D2-1D24-47BF-8C7C-671AF61E91F2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628800"/>
            <a:ext cx="8136903" cy="44644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3600" b="0" baseline="0">
                <a:solidFill>
                  <a:srgbClr val="333333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Voer hier uw tekst in, gebruik korte zinnen en ronde </a:t>
            </a:r>
            <a:r>
              <a:rPr lang="nl-NL" dirty="0" err="1"/>
              <a:t>bulletpoints</a:t>
            </a:r>
            <a:r>
              <a:rPr lang="nl-NL" dirty="0"/>
              <a:t> als opsommingsteken.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4368" y="476672"/>
            <a:ext cx="7055984" cy="661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300" b="1" i="0" cap="all" spc="40" baseline="0">
                <a:solidFill>
                  <a:srgbClr val="009FDA"/>
                </a:solidFill>
              </a:defRPr>
            </a:lvl1pPr>
          </a:lstStyle>
          <a:p>
            <a:r>
              <a:rPr lang="nl-NL" dirty="0"/>
              <a:t>Klik om kop te bewerken</a:t>
            </a:r>
          </a:p>
        </p:txBody>
      </p:sp>
    </p:spTree>
    <p:extLst>
      <p:ext uri="{BB962C8B-B14F-4D97-AF65-F5344CB8AC3E}">
        <p14:creationId xmlns:p14="http://schemas.microsoft.com/office/powerpoint/2010/main" val="56398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231902"/>
            <a:ext cx="8145463" cy="4879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780BB7-1402-4C9F-9A42-114C39AD4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8701" y="6308725"/>
            <a:ext cx="6048375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B7F8A8-59EC-4D0E-B38E-362C34522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15901" y="6308725"/>
            <a:ext cx="812800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D8C5-BFB8-43DD-BCD0-957F31AD1B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91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F886-F743-6991-CDD3-D7B29918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D876E3-B30D-4BCA-B7C3-40DDE1FB8B0B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A1A6-0CF2-D7D0-7634-CF2F426C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88BD-03E0-BDCA-73B7-455451D3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BD829D-4BDD-4F5D-BC47-28933DF47ED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510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701F-E9C6-6D38-C635-07649676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4EC731-2F54-425B-82A9-9FF8183B17DA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B908-7E7C-0FB3-4A28-25A6CA1D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9DDB-A4CD-9D99-3AEB-2BB62DB1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2CB14-E917-4880-A702-B0579618B8E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5588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45B295-FA1D-CFD0-CE13-2B5146A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E9B6CC-0F89-4BBB-B174-0A01D9DE607B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4F1DA4-7B5B-5F45-1EF1-44B0B99F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8599E-C0BA-C499-53C9-7E32E63F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9019EA-41E5-4431-9BBD-24049E758BE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533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2CE99B-DCA9-B63F-979F-38327FFC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F1DB49-E9DA-45D9-9BB6-B7263644DD8B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4E738C-3F24-6541-C77D-C1032887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21196A-11A2-0A3D-58DD-97BBFEC1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13F12B-87E5-456B-8F1F-2C8D22AE5C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737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BF08FD-F9F7-1852-9CEC-21C239A8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DCF73B-D6FA-4F3D-8F88-C121E1B84798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A613DC-A2F1-889C-5699-0FB1C462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653F7A-4D47-DD29-6C27-2D51A0D4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183D7E-D1FC-4194-8235-7BA5712C538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769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B40F7E-3D16-8710-2515-CFCC92C8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FF4B88-2166-4C2E-853C-D0D105929682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61FB94-1C4E-F2AF-8503-1CAB3599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D74837-6098-3A51-27FC-169E4051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8132A0-703F-417C-95AC-C190F452CBB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834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98BBC3-EAE0-E160-3B40-10CC536C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B44840-1D43-4C0F-8E4F-B382DE115BDF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3BD02D-3EA0-552E-20A7-EBB3B82B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F9725B-7C12-2725-9036-86CAD2C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B87423-BDE7-419A-93D4-87B7863C598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93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B713A5-0FFB-1C88-9D93-4F89B121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F209DF-C7AE-40CC-8738-2877B8CFE127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819CA-6E69-2A56-394E-7FA7436B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2A9676-3BDA-A99F-BC1E-D1209855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8AEB9F-E5B2-48D0-B7CE-3E3BB30C9ED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4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5" descr="MZSW_Logo+Beeld_2018.jpg">
            <a:extLst>
              <a:ext uri="{FF2B5EF4-FFF2-40B4-BE49-F238E27FC236}">
                <a16:creationId xmlns:a16="http://schemas.microsoft.com/office/drawing/2014/main" id="{004EC5AC-2A95-28A8-9478-D5F8483C306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60350"/>
            <a:ext cx="45275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E67D97D-7ED6-D5FE-0C5C-35BEA71FFF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90600" y="1143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5987B9A-581F-02D2-BB31-64745BAD3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90600" y="2438400"/>
            <a:ext cx="76200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D8219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FAE1D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1006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7B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elfinspectie.nl/zelfinspecties/werkdruk-en-ongewenst-gedra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fijn-werk.n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4">
            <a:extLst>
              <a:ext uri="{FF2B5EF4-FFF2-40B4-BE49-F238E27FC236}">
                <a16:creationId xmlns:a16="http://schemas.microsoft.com/office/drawing/2014/main" id="{236EA13A-9F64-E59A-846F-3615C8C68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1412777"/>
            <a:ext cx="6400800" cy="1008111"/>
          </a:xfrm>
        </p:spPr>
        <p:txBody>
          <a:bodyPr/>
          <a:lstStyle/>
          <a:p>
            <a:r>
              <a:rPr lang="nl-NL" altLang="nl-NL" dirty="0"/>
              <a:t>Workshop:</a:t>
            </a:r>
            <a:br>
              <a:rPr lang="nl-NL" altLang="nl-NL" dirty="0"/>
            </a:br>
            <a:r>
              <a:rPr lang="nl-NL" altLang="nl-NL" dirty="0"/>
              <a:t>Pak de werkdruk aan!</a:t>
            </a:r>
          </a:p>
        </p:txBody>
      </p:sp>
      <p:sp>
        <p:nvSpPr>
          <p:cNvPr id="13314" name="Ondertitel 5">
            <a:extLst>
              <a:ext uri="{FF2B5EF4-FFF2-40B4-BE49-F238E27FC236}">
                <a16:creationId xmlns:a16="http://schemas.microsoft.com/office/drawing/2014/main" id="{2ADC4D6D-79B9-4362-DD7F-201058A0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4706942"/>
            <a:ext cx="6400800" cy="1649408"/>
          </a:xfrm>
        </p:spPr>
        <p:txBody>
          <a:bodyPr/>
          <a:lstStyle/>
          <a:p>
            <a:r>
              <a:rPr lang="nl-NL" altLang="nl-NL" dirty="0"/>
              <a:t>Landelijk MZSW-Congres </a:t>
            </a:r>
            <a:br>
              <a:rPr lang="nl-NL" altLang="nl-NL" dirty="0"/>
            </a:br>
            <a:r>
              <a:rPr lang="nl-NL" altLang="nl-NL" dirty="0"/>
              <a:t>12 oktober 2023</a:t>
            </a:r>
          </a:p>
          <a:p>
            <a:r>
              <a:rPr lang="nl-NL" altLang="nl-NL" dirty="0"/>
              <a:t>Koen Langenhuysen, Fijn Werk</a:t>
            </a:r>
          </a:p>
          <a:p>
            <a:endParaRPr lang="nl-NL" altLang="nl-NL" dirty="0"/>
          </a:p>
        </p:txBody>
      </p:sp>
      <p:pic>
        <p:nvPicPr>
          <p:cNvPr id="2" name="Afbeelding 1" descr="Afbeelding met wedstrijd, geel, naald&#10;&#10;Automatisch gegenereerde beschrijving">
            <a:extLst>
              <a:ext uri="{FF2B5EF4-FFF2-40B4-BE49-F238E27FC236}">
                <a16:creationId xmlns:a16="http://schemas.microsoft.com/office/drawing/2014/main" id="{0336ABB5-47D6-99D2-1952-5F4D9B65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7705"/>
            <a:ext cx="3168352" cy="16494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ABBFC-DC32-4B11-A9F8-67558436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Opdracht: </a:t>
            </a:r>
            <a:br>
              <a:rPr lang="nl-NL" sz="2400" dirty="0"/>
            </a:br>
            <a:r>
              <a:rPr lang="nl-NL" dirty="0"/>
              <a:t>Werkdruk in jouw bedrijf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C38EEEB-7A5E-CBC7-8E4C-12ACBC287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65766"/>
              </p:ext>
            </p:extLst>
          </p:nvPr>
        </p:nvGraphicFramePr>
        <p:xfrm>
          <a:off x="990600" y="2438400"/>
          <a:ext cx="7620000" cy="35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336">
                  <a:extLst>
                    <a:ext uri="{9D8B030D-6E8A-4147-A177-3AD203B41FA5}">
                      <a16:colId xmlns:a16="http://schemas.microsoft.com/office/drawing/2014/main" val="3657118395"/>
                    </a:ext>
                  </a:extLst>
                </a:gridCol>
                <a:gridCol w="4614664">
                  <a:extLst>
                    <a:ext uri="{9D8B030D-6E8A-4147-A177-3AD203B41FA5}">
                      <a16:colId xmlns:a16="http://schemas.microsoft.com/office/drawing/2014/main" val="3987287743"/>
                    </a:ext>
                  </a:extLst>
                </a:gridCol>
              </a:tblGrid>
              <a:tr h="430747">
                <a:tc>
                  <a:txBody>
                    <a:bodyPr/>
                    <a:lstStyle/>
                    <a:p>
                      <a:r>
                        <a:rPr lang="nl-NL" dirty="0"/>
                        <a:t>Functie/afdeling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Oorzaken hoge werkdruk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48702"/>
                  </a:ext>
                </a:extLst>
              </a:tr>
              <a:tr h="1380749">
                <a:tc>
                  <a:txBody>
                    <a:bodyPr/>
                    <a:lstStyle/>
                    <a:p>
                      <a:r>
                        <a:rPr lang="nl-NL" dirty="0"/>
                        <a:t>1.</a:t>
                      </a:r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44260"/>
                  </a:ext>
                </a:extLst>
              </a:tr>
              <a:tr h="1699384">
                <a:tc>
                  <a:txBody>
                    <a:bodyPr/>
                    <a:lstStyle/>
                    <a:p>
                      <a:r>
                        <a:rPr lang="nl-NL" dirty="0"/>
                        <a:t>2. </a:t>
                      </a:r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7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C38EEEB-7A5E-CBC7-8E4C-12ACBC287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56576" y="5583520"/>
          <a:ext cx="7920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657118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48702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BDABBFC-DC32-4B11-A9F8-67558436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43000"/>
            <a:ext cx="7901880" cy="1143000"/>
          </a:xfrm>
        </p:spPr>
        <p:txBody>
          <a:bodyPr/>
          <a:lstStyle/>
          <a:p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2400" dirty="0"/>
              <a:t>Opdracht: </a:t>
            </a:r>
            <a:br>
              <a:rPr lang="nl-NL" sz="2400" dirty="0"/>
            </a:br>
            <a:r>
              <a:rPr lang="nl-NL" sz="3600" dirty="0"/>
              <a:t>Beoordeling Werkdrukbeleid</a:t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 </a:t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E432AA9-8C20-338F-AEE6-936807D5F136}"/>
              </a:ext>
            </a:extLst>
          </p:cNvPr>
          <p:cNvSpPr txBox="1"/>
          <p:nvPr/>
        </p:nvSpPr>
        <p:spPr>
          <a:xfrm>
            <a:off x="990600" y="2785562"/>
            <a:ext cx="8153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FAE1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Beoordeel het werkdrukbeleid van jouw bedrijf aan de hand van 7 vragen.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FAE1D"/>
              </a:buClr>
              <a:buSzTx/>
              <a:buFont typeface="Arial" pitchFamily="34" charset="0"/>
              <a:buNone/>
              <a:tabLst/>
              <a:defRPr/>
            </a:pPr>
            <a:endParaRPr lang="nl-NL" sz="2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FAE1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Geef jouw bedrijf bij elke vraag een score: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FAE1D"/>
              </a:buClr>
              <a:buSzTx/>
              <a:buFont typeface="Arial" pitchFamily="34" charset="0"/>
              <a:buNone/>
              <a:tabLst/>
              <a:defRPr/>
            </a:pPr>
            <a:r>
              <a:rPr lang="nl-NL" sz="260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1   = goed </a:t>
            </a:r>
            <a:b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</a:b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            ½ = deels/matig</a:t>
            </a:r>
            <a:b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</a:b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             0  = niet/slecht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FAE1D"/>
              </a:buClr>
              <a:buSzTx/>
              <a:buFont typeface="Arial" pitchFamily="34" charset="0"/>
              <a:buNone/>
              <a:tabLst/>
              <a:defRPr/>
            </a:pPr>
            <a:endParaRPr lang="nl-NL" sz="2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FAE1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NB. Zie ook de </a:t>
            </a:r>
            <a:r>
              <a:rPr kumimoji="0" lang="nl-NL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2"/>
              </a:rPr>
              <a:t>Zelfinspectietool </a:t>
            </a:r>
            <a:r>
              <a:rPr lang="nl-NL" sz="2200" i="1" dirty="0">
                <a:solidFill>
                  <a:prstClr val="black"/>
                </a:solidFill>
                <a:latin typeface="Calibri"/>
                <a:hlinkClick r:id="rId2"/>
              </a:rPr>
              <a:t>W</a:t>
            </a:r>
            <a:r>
              <a:rPr kumimoji="0" lang="nl-NL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2"/>
              </a:rPr>
              <a:t>erkdruk</a:t>
            </a:r>
            <a:r>
              <a:rPr kumimoji="0" lang="nl-NL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2"/>
              </a:rPr>
              <a:t> </a:t>
            </a:r>
            <a:r>
              <a:rPr kumimoji="0" lang="nl-NL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van de Arbeidsinspectie</a:t>
            </a:r>
          </a:p>
        </p:txBody>
      </p:sp>
    </p:spTree>
    <p:extLst>
      <p:ext uri="{BB962C8B-B14F-4D97-AF65-F5344CB8AC3E}">
        <p14:creationId xmlns:p14="http://schemas.microsoft.com/office/powerpoint/2010/main" val="8600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2E8684-5D8B-4842-A3AD-8B8F358CE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1700808"/>
            <a:ext cx="7560840" cy="4392488"/>
          </a:xfrm>
        </p:spPr>
        <p:txBody>
          <a:bodyPr/>
          <a:lstStyle/>
          <a:p>
            <a:pPr marL="0" indent="0">
              <a:buNone/>
            </a:pPr>
            <a:endParaRPr lang="nl-NL" sz="26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1: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1"/>
                </a:solidFill>
              </a:rPr>
              <a:t>Heeft jouw bedrijf een risico-inventarisatie en -evaluatie met voldoende aandacht voor werkdruk?</a:t>
            </a:r>
            <a:br>
              <a:rPr lang="nl-NL" sz="2600" b="1" dirty="0">
                <a:solidFill>
                  <a:schemeClr val="tx1"/>
                </a:solidFill>
              </a:rPr>
            </a:br>
            <a:r>
              <a:rPr lang="nl-NL" sz="2600" dirty="0">
                <a:solidFill>
                  <a:schemeClr val="tx1"/>
                </a:solidFill>
              </a:rPr>
              <a:t>(bv vragenlijst, of </a:t>
            </a:r>
            <a:r>
              <a:rPr lang="nl-NL" sz="2600" dirty="0" err="1">
                <a:solidFill>
                  <a:schemeClr val="tx1"/>
                </a:solidFill>
              </a:rPr>
              <a:t>medewerkerstevredenheidonderzoek</a:t>
            </a:r>
            <a:r>
              <a:rPr lang="nl-NL" sz="26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400" i="1" dirty="0">
                <a:solidFill>
                  <a:schemeClr val="tx1"/>
                </a:solidFill>
              </a:rPr>
              <a:t/>
            </a:r>
            <a:br>
              <a:rPr lang="nl-NL" sz="2400" i="1" dirty="0">
                <a:solidFill>
                  <a:schemeClr val="tx1"/>
                </a:solidFill>
              </a:rPr>
            </a:br>
            <a:r>
              <a:rPr lang="nl-NL" sz="2400" i="1" dirty="0">
                <a:solidFill>
                  <a:schemeClr val="tx1"/>
                </a:solidFill>
              </a:rPr>
              <a:t>De RI&amp;E moet laten zien:</a:t>
            </a:r>
          </a:p>
          <a:p>
            <a:r>
              <a:rPr lang="nl-NL" sz="2400" i="1" dirty="0">
                <a:solidFill>
                  <a:schemeClr val="tx1"/>
                </a:solidFill>
              </a:rPr>
              <a:t>welke groepen werknemers of functies risico lopen op een te hoge werkdruk;</a:t>
            </a:r>
          </a:p>
          <a:p>
            <a:r>
              <a:rPr lang="nl-NL" sz="2400" i="1" dirty="0">
                <a:solidFill>
                  <a:schemeClr val="tx1"/>
                </a:solidFill>
              </a:rPr>
              <a:t>waar en wanneer dat risico zich vooral voordoet.</a:t>
            </a:r>
          </a:p>
          <a:p>
            <a:pPr marL="0" indent="0">
              <a:buNone/>
            </a:pPr>
            <a:r>
              <a:rPr lang="nl-NL" sz="2400" b="1" i="1" dirty="0">
                <a:solidFill>
                  <a:schemeClr val="tx1"/>
                </a:solidFill>
              </a:rPr>
              <a:t> 										</a:t>
            </a:r>
            <a:r>
              <a:rPr lang="nl-NL" sz="2200" b="1" i="1" dirty="0">
                <a:solidFill>
                  <a:schemeClr val="accent3"/>
                </a:solidFill>
              </a:rPr>
              <a:t>Scores:    1  =  goed</a:t>
            </a:r>
            <a:br>
              <a:rPr lang="nl-NL" sz="2200" b="1" i="1" dirty="0">
                <a:solidFill>
                  <a:schemeClr val="accent3"/>
                </a:solidFill>
              </a:rPr>
            </a:br>
            <a:r>
              <a:rPr lang="nl-NL" sz="2200" b="1" i="1" dirty="0">
                <a:solidFill>
                  <a:schemeClr val="accent3"/>
                </a:solidFill>
              </a:rPr>
              <a:t>                 										  ½ = deels/matig</a:t>
            </a:r>
            <a:br>
              <a:rPr lang="nl-NL" sz="2200" b="1" i="1" dirty="0">
                <a:solidFill>
                  <a:schemeClr val="accent3"/>
                </a:solidFill>
              </a:rPr>
            </a:br>
            <a:r>
              <a:rPr lang="nl-NL" sz="2200" b="1" i="1" dirty="0">
                <a:solidFill>
                  <a:schemeClr val="accent3"/>
                </a:solidFill>
              </a:rPr>
              <a:t>                 										 0  = niet/slecht</a:t>
            </a:r>
          </a:p>
          <a:p>
            <a:pPr marL="0" indent="0">
              <a:buNone/>
            </a:pPr>
            <a:endParaRPr lang="nl-NL" sz="2400" u="sng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D045B-B08D-47F0-BDE8-33005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720080"/>
          </a:xfrm>
        </p:spPr>
        <p:txBody>
          <a:bodyPr/>
          <a:lstStyle/>
          <a:p>
            <a:r>
              <a:rPr lang="nl-NL" b="0" cap="non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7C5083-50DE-9B7E-BC41-2B8337C2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570485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2E8684-5D8B-4842-A3AD-8B8F358CE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632" y="1988840"/>
            <a:ext cx="7560839" cy="4104456"/>
          </a:xfrm>
        </p:spPr>
        <p:txBody>
          <a:bodyPr/>
          <a:lstStyle/>
          <a:p>
            <a:pPr mar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2: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1"/>
                </a:solidFill>
              </a:rPr>
              <a:t>Heeft de werkgever een </a:t>
            </a:r>
            <a:r>
              <a:rPr lang="nl-NL" sz="2600" b="1" i="1" dirty="0">
                <a:solidFill>
                  <a:schemeClr val="tx1"/>
                </a:solidFill>
              </a:rPr>
              <a:t>verdiepend onderzoek </a:t>
            </a:r>
            <a:r>
              <a:rPr lang="nl-NL" sz="2600" b="1" dirty="0">
                <a:solidFill>
                  <a:schemeClr val="tx1"/>
                </a:solidFill>
              </a:rPr>
              <a:t>gedaan naar de oorzaken van werkdruk in jouw organisatie? </a:t>
            </a:r>
            <a:endParaRPr lang="nl-NL" sz="2600" dirty="0">
              <a:solidFill>
                <a:schemeClr val="tx1"/>
              </a:solidFill>
            </a:endParaRPr>
          </a:p>
          <a:p>
            <a:r>
              <a:rPr lang="nl-NL" sz="2600" dirty="0">
                <a:solidFill>
                  <a:schemeClr val="tx1"/>
                </a:solidFill>
              </a:rPr>
              <a:t>erkend instrument</a:t>
            </a:r>
          </a:p>
          <a:p>
            <a:r>
              <a:rPr lang="nl-NL" sz="2600" dirty="0">
                <a:solidFill>
                  <a:schemeClr val="tx1"/>
                </a:solidFill>
              </a:rPr>
              <a:t>goede opkomst/ deelname</a:t>
            </a:r>
          </a:p>
          <a:p>
            <a:r>
              <a:rPr lang="nl-NL" sz="2600" dirty="0">
                <a:solidFill>
                  <a:schemeClr val="tx1"/>
                </a:solidFill>
              </a:rPr>
              <a:t>leesbaar rapport met goede uitsplitsingen, conclusies en aanbevelingen</a:t>
            </a:r>
          </a:p>
          <a:p>
            <a:r>
              <a:rPr lang="nl-NL" sz="2600" dirty="0">
                <a:solidFill>
                  <a:schemeClr val="tx1"/>
                </a:solidFill>
              </a:rPr>
              <a:t>overleg met de OR over de resultaten</a:t>
            </a:r>
          </a:p>
          <a:p>
            <a:r>
              <a:rPr lang="nl-NL" sz="2600" dirty="0">
                <a:solidFill>
                  <a:schemeClr val="tx1"/>
                </a:solidFill>
              </a:rPr>
              <a:t>plan van aanpak met preventieve werkdruk-maatregelen (per team en ook overstijgende aanpak)</a:t>
            </a:r>
          </a:p>
          <a:p>
            <a:r>
              <a:rPr lang="nl-NL" sz="2600" dirty="0">
                <a:solidFill>
                  <a:schemeClr val="tx1"/>
                </a:solidFill>
              </a:rPr>
              <a:t>plan wordt goed uitgevoerd</a:t>
            </a:r>
          </a:p>
          <a:p>
            <a:endParaRPr lang="nl-NL" sz="2600" dirty="0">
              <a:solidFill>
                <a:schemeClr val="tx1"/>
              </a:solidFill>
            </a:endParaRPr>
          </a:p>
          <a:p>
            <a:endParaRPr lang="nl-NL" sz="2600" dirty="0">
              <a:solidFill>
                <a:schemeClr val="tx1"/>
              </a:solidFill>
            </a:endParaRPr>
          </a:p>
          <a:p>
            <a:endParaRPr lang="nl-NL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D045B-B08D-47F0-BDE8-33005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344816" cy="661720"/>
          </a:xfrm>
        </p:spPr>
        <p:txBody>
          <a:bodyPr/>
          <a:lstStyle/>
          <a:p>
            <a:r>
              <a:rPr lang="nl-NL" b="0" cap="none" dirty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432C08-4913-A98D-5DA1-86B249EFC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23" y="908719"/>
            <a:ext cx="6596843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2E8684-5D8B-4842-A3AD-8B8F358CE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5" y="1916832"/>
            <a:ext cx="7344816" cy="4176464"/>
          </a:xfrm>
        </p:spPr>
        <p:txBody>
          <a:bodyPr/>
          <a:lstStyle/>
          <a:p>
            <a:pPr marL="0" indent="0">
              <a:buNone/>
            </a:pPr>
            <a:endParaRPr lang="nl-NL" sz="2400" u="sng" dirty="0"/>
          </a:p>
          <a:p>
            <a:pPr marL="0" lv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3: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1"/>
                </a:solidFill>
              </a:rPr>
              <a:t>Wordt door jouw bedrijf voldoende gezorgd dat medewerkers </a:t>
            </a:r>
            <a:r>
              <a:rPr lang="nl-NL" sz="2600" b="1" i="1" dirty="0">
                <a:solidFill>
                  <a:schemeClr val="tx1"/>
                </a:solidFill>
              </a:rPr>
              <a:t>passende arbeid </a:t>
            </a:r>
            <a:r>
              <a:rPr lang="nl-NL" sz="2600" b="1" dirty="0">
                <a:solidFill>
                  <a:schemeClr val="tx1"/>
                </a:solidFill>
              </a:rPr>
              <a:t>krijgen?</a:t>
            </a:r>
          </a:p>
          <a:p>
            <a:pPr marL="0" indent="0">
              <a:buNone/>
            </a:pPr>
            <a:endParaRPr lang="nl-NL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sz="2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sz="2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sz="2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nl-NL" sz="2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nl-NL" sz="2200" b="1" i="1" dirty="0">
                <a:solidFill>
                  <a:schemeClr val="accent3"/>
                </a:solidFill>
              </a:rPr>
              <a:t>									Scores:   1  =  goed </a:t>
            </a:r>
            <a:br>
              <a:rPr lang="nl-NL" sz="2200" b="1" i="1" dirty="0">
                <a:solidFill>
                  <a:schemeClr val="accent3"/>
                </a:solidFill>
              </a:rPr>
            </a:br>
            <a:r>
              <a:rPr lang="nl-NL" sz="2200" b="1" i="1" dirty="0">
                <a:solidFill>
                  <a:schemeClr val="accent3"/>
                </a:solidFill>
              </a:rPr>
              <a:t>                 		 							 ½ = deels/matig</a:t>
            </a:r>
            <a:br>
              <a:rPr lang="nl-NL" sz="2200" b="1" i="1" dirty="0">
                <a:solidFill>
                  <a:schemeClr val="accent3"/>
                </a:solidFill>
              </a:rPr>
            </a:br>
            <a:r>
              <a:rPr lang="nl-NL" sz="2200" b="1" i="1" dirty="0">
                <a:solidFill>
                  <a:schemeClr val="accent3"/>
                </a:solidFill>
              </a:rPr>
              <a:t>                		 							 0  = niet/slecht</a:t>
            </a:r>
          </a:p>
          <a:p>
            <a:pPr marL="0" indent="0">
              <a:buNone/>
            </a:pPr>
            <a:endParaRPr lang="nl-NL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D045B-B08D-47F0-BDE8-33005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6768752" cy="661720"/>
          </a:xfrm>
        </p:spPr>
        <p:txBody>
          <a:bodyPr/>
          <a:lstStyle/>
          <a:p>
            <a:r>
              <a:rPr lang="nl-NL" b="0" cap="none" dirty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2C99A4-4616-255D-9DB9-CC87D2CC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45" y="981820"/>
            <a:ext cx="660254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8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2E8684-5D8B-4842-A3AD-8B8F358CE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5" y="1484784"/>
            <a:ext cx="7344816" cy="4608512"/>
          </a:xfrm>
        </p:spPr>
        <p:txBody>
          <a:bodyPr/>
          <a:lstStyle/>
          <a:p>
            <a:pPr marL="0" indent="0">
              <a:buNone/>
            </a:pPr>
            <a:endParaRPr lang="nl-NL" sz="2400" u="sng" dirty="0"/>
          </a:p>
          <a:p>
            <a:pPr marL="0" lv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4: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1"/>
                </a:solidFill>
              </a:rPr>
              <a:t>Krijgen de medewerkers </a:t>
            </a:r>
            <a:r>
              <a:rPr lang="nl-NL" sz="2600" b="1" i="1" dirty="0">
                <a:solidFill>
                  <a:schemeClr val="tx1"/>
                </a:solidFill>
              </a:rPr>
              <a:t>doeltreffende</a:t>
            </a:r>
            <a:r>
              <a:rPr lang="nl-NL" sz="2600" b="1" dirty="0">
                <a:solidFill>
                  <a:schemeClr val="tx1"/>
                </a:solidFill>
              </a:rPr>
              <a:t> voorlichting over te hoge werkdruk en de maatregelen daartegen?</a:t>
            </a: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5: </a:t>
            </a:r>
            <a:r>
              <a:rPr lang="nl-NL" sz="2600" dirty="0">
                <a:solidFill>
                  <a:schemeClr val="tx1"/>
                </a:solidFill>
              </a:rPr>
              <a:t/>
            </a:r>
            <a:br>
              <a:rPr lang="nl-NL" sz="2600" dirty="0">
                <a:solidFill>
                  <a:schemeClr val="tx1"/>
                </a:solidFill>
              </a:rPr>
            </a:br>
            <a:r>
              <a:rPr lang="nl-NL" sz="2600" b="1" dirty="0">
                <a:solidFill>
                  <a:schemeClr val="tx1"/>
                </a:solidFill>
              </a:rPr>
              <a:t>Is werkdruk een vast en zinvol onderdeel van het  jaargesprek tussen medewerker en leidinggevende?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1"/>
                </a:solidFill>
              </a:rPr>
              <a:t>                            </a:t>
            </a: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D045B-B08D-47F0-BDE8-33005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6768752" cy="661720"/>
          </a:xfrm>
        </p:spPr>
        <p:txBody>
          <a:bodyPr/>
          <a:lstStyle/>
          <a:p>
            <a:r>
              <a:rPr lang="nl-NL" b="0" cap="none" dirty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2C99A4-4616-255D-9DB9-CC87D2CC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45" y="981820"/>
            <a:ext cx="660254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2E8684-5D8B-4842-A3AD-8B8F358CE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5" y="1628800"/>
            <a:ext cx="7344816" cy="4464496"/>
          </a:xfrm>
        </p:spPr>
        <p:txBody>
          <a:bodyPr/>
          <a:lstStyle/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6: </a:t>
            </a:r>
            <a:r>
              <a:rPr lang="nl-NL" sz="2600" dirty="0">
                <a:solidFill>
                  <a:schemeClr val="tx1"/>
                </a:solidFill>
              </a:rPr>
              <a:t/>
            </a:r>
            <a:br>
              <a:rPr lang="nl-NL" sz="2600" dirty="0">
                <a:solidFill>
                  <a:schemeClr val="tx1"/>
                </a:solidFill>
              </a:rPr>
            </a:br>
            <a:r>
              <a:rPr lang="nl-NL" sz="2600" b="1" dirty="0">
                <a:solidFill>
                  <a:schemeClr val="tx1"/>
                </a:solidFill>
              </a:rPr>
              <a:t>Is er sprake van een uitgewerkt werkdrukbeleid bij jouw bedrijf?</a:t>
            </a:r>
            <a:br>
              <a:rPr lang="nl-NL" sz="2600" b="1" dirty="0">
                <a:solidFill>
                  <a:schemeClr val="tx1"/>
                </a:solidFill>
              </a:rPr>
            </a:br>
            <a:endParaRPr lang="nl-NL" sz="26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sz="2600" u="sng" dirty="0">
                <a:solidFill>
                  <a:schemeClr val="tx1"/>
                </a:solidFill>
              </a:rPr>
              <a:t>Vraag 7: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1"/>
                </a:solidFill>
              </a:rPr>
              <a:t>Is er een jaarlijkse evaluatie van het werkdrukbeleid en van de effectiviteit van de genomen maatregelen?</a:t>
            </a:r>
            <a:endParaRPr lang="nl-NL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tx1"/>
                </a:solidFill>
              </a:rPr>
              <a:t>                   </a:t>
            </a: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D045B-B08D-47F0-BDE8-33005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344816" cy="661720"/>
          </a:xfrm>
        </p:spPr>
        <p:txBody>
          <a:bodyPr/>
          <a:lstStyle/>
          <a:p>
            <a:r>
              <a:rPr lang="nl-NL" b="0" cap="none" dirty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21DFB9-1820-850A-1409-D1643F27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98" y="1125836"/>
            <a:ext cx="660254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92E8684-5D8B-4842-A3AD-8B8F358CE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5" y="1628800"/>
            <a:ext cx="7344816" cy="4464496"/>
          </a:xfrm>
        </p:spPr>
        <p:txBody>
          <a:bodyPr/>
          <a:lstStyle/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2600" dirty="0">
                <a:solidFill>
                  <a:schemeClr val="tx1"/>
                </a:solidFill>
              </a:rPr>
              <a:t>                             </a:t>
            </a:r>
          </a:p>
          <a:p>
            <a:pPr>
              <a:buClr>
                <a:schemeClr val="accent3"/>
              </a:buClr>
            </a:pPr>
            <a:r>
              <a:rPr lang="nl-NL" sz="2600" dirty="0">
                <a:solidFill>
                  <a:schemeClr val="tx1"/>
                </a:solidFill>
              </a:rPr>
              <a:t>Tel de totaalscore op.</a:t>
            </a:r>
          </a:p>
          <a:p>
            <a:pPr>
              <a:buClr>
                <a:schemeClr val="accent3"/>
              </a:buClr>
            </a:pPr>
            <a:endParaRPr lang="nl-NL" sz="2600" dirty="0">
              <a:solidFill>
                <a:schemeClr val="tx1"/>
              </a:solidFill>
            </a:endParaRPr>
          </a:p>
          <a:p>
            <a:pPr>
              <a:buClr>
                <a:schemeClr val="accent3"/>
              </a:buClr>
            </a:pPr>
            <a:r>
              <a:rPr lang="nl-NL" sz="2600" dirty="0">
                <a:solidFill>
                  <a:schemeClr val="tx1"/>
                </a:solidFill>
              </a:rPr>
              <a:t>Hoe beoordeel je de aanpak van werkdruk door jouw bedrijf?</a:t>
            </a:r>
          </a:p>
          <a:p>
            <a:pPr>
              <a:buClr>
                <a:schemeClr val="accent3"/>
              </a:buClr>
            </a:pPr>
            <a:endParaRPr lang="nl-NL" sz="2600" dirty="0">
              <a:solidFill>
                <a:schemeClr val="tx1"/>
              </a:solidFill>
            </a:endParaRPr>
          </a:p>
          <a:p>
            <a:pPr>
              <a:buClr>
                <a:schemeClr val="accent3"/>
              </a:buClr>
            </a:pPr>
            <a:r>
              <a:rPr lang="nl-NL" sz="2600" dirty="0">
                <a:solidFill>
                  <a:schemeClr val="tx1"/>
                </a:solidFill>
              </a:rPr>
              <a:t>Wat zou met name verbeterd moeten worden?</a:t>
            </a:r>
          </a:p>
          <a:p>
            <a:pPr marL="0" indent="0">
              <a:buNone/>
            </a:pP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D045B-B08D-47F0-BDE8-330057C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344816" cy="661720"/>
          </a:xfrm>
        </p:spPr>
        <p:txBody>
          <a:bodyPr/>
          <a:lstStyle/>
          <a:p>
            <a:r>
              <a:rPr lang="nl-NL" b="0" cap="none" dirty="0">
                <a:solidFill>
                  <a:prstClr val="black"/>
                </a:solidFill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21DFB9-1820-850A-1409-D1643F27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98" y="1125836"/>
            <a:ext cx="660254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259632" y="1700808"/>
            <a:ext cx="7560839" cy="4392488"/>
          </a:xfrm>
        </p:spPr>
        <p:txBody>
          <a:bodyPr/>
          <a:lstStyle/>
          <a:p>
            <a:pPr marL="742950" indent="-742950">
              <a:buFont typeface="+mj-lt"/>
              <a:buAutoNum type="alphaLcPeriod"/>
            </a:pPr>
            <a:endParaRPr lang="nl-NL" sz="3200" dirty="0"/>
          </a:p>
          <a:p>
            <a:pPr marL="742950" indent="-742950">
              <a:buFont typeface="+mj-lt"/>
              <a:buAutoNum type="alphaLcPeriod"/>
            </a:pPr>
            <a:r>
              <a:rPr lang="nl-NL" sz="2400" dirty="0">
                <a:solidFill>
                  <a:schemeClr val="tx1"/>
                </a:solidFill>
              </a:rPr>
              <a:t>Werkdruk laten aantonen bv met korte vragenlijst  bv bij RI&amp;E of in MTO</a:t>
            </a:r>
          </a:p>
          <a:p>
            <a:pPr marL="742950" indent="-742950">
              <a:buFont typeface="+mj-lt"/>
              <a:buAutoNum type="alphaLcPeriod"/>
            </a:pPr>
            <a:endParaRPr lang="nl-NL" sz="12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lphaLcPeriod"/>
            </a:pPr>
            <a:r>
              <a:rPr lang="nl-NL" sz="2400" dirty="0">
                <a:solidFill>
                  <a:schemeClr val="tx1"/>
                </a:solidFill>
              </a:rPr>
              <a:t>Aandringen op </a:t>
            </a:r>
            <a:r>
              <a:rPr lang="nl-NL" sz="2400" i="1" dirty="0">
                <a:solidFill>
                  <a:schemeClr val="tx1"/>
                </a:solidFill>
              </a:rPr>
              <a:t>verdiepend</a:t>
            </a:r>
            <a:r>
              <a:rPr lang="nl-NL" sz="2400" dirty="0">
                <a:solidFill>
                  <a:schemeClr val="tx1"/>
                </a:solidFill>
              </a:rPr>
              <a:t> onderzoek werkdruk door werkgever</a:t>
            </a:r>
          </a:p>
          <a:p>
            <a:pPr marL="742950" indent="-742950">
              <a:buFont typeface="+mj-lt"/>
              <a:buAutoNum type="alphaLcPeriod"/>
            </a:pPr>
            <a:endParaRPr lang="nl-NL" sz="12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lphaLcPeriod"/>
            </a:pPr>
            <a:r>
              <a:rPr lang="nl-NL" sz="2400" dirty="0">
                <a:solidFill>
                  <a:schemeClr val="tx1"/>
                </a:solidFill>
              </a:rPr>
              <a:t>Steeds 1 concrete oorzaak van werkdruk bespreken met werkgever</a:t>
            </a:r>
            <a:br>
              <a:rPr lang="nl-NL" sz="2400" dirty="0">
                <a:solidFill>
                  <a:schemeClr val="tx1"/>
                </a:solidFill>
              </a:rPr>
            </a:br>
            <a:endParaRPr lang="nl-NL" sz="12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lphaLcPeriod"/>
            </a:pPr>
            <a:r>
              <a:rPr lang="nl-NL" sz="2400" dirty="0">
                <a:solidFill>
                  <a:schemeClr val="tx1"/>
                </a:solidFill>
              </a:rPr>
              <a:t>Aandringen op werkdrukbeleid inclusief zaken als RI&amp;E-onderzoek, voorlichting, jaargesprek, teambesprekingen, evaluatie e.d.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2400" dirty="0">
                <a:solidFill>
                  <a:schemeClr val="tx1"/>
                </a:solidFill>
              </a:rPr>
              <a:t>…..</a:t>
            </a:r>
          </a:p>
          <a:p>
            <a:pPr marL="742950" indent="-742950">
              <a:buFont typeface="+mj-lt"/>
              <a:buAutoNum type="alphaLcPeriod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336704" cy="936104"/>
          </a:xfrm>
        </p:spPr>
        <p:txBody>
          <a:bodyPr/>
          <a:lstStyle/>
          <a:p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ED8219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</a:rPr>
              <a:t>Aanpak werkdruk: 4 opties</a:t>
            </a:r>
            <a:endParaRPr lang="nl-NL" sz="40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3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424231-8B4C-CBA2-6F45-FEC0AA0F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476672"/>
            <a:ext cx="7940056" cy="496448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endParaRPr lang="nl-NL" dirty="0"/>
          </a:p>
          <a:p>
            <a:pPr marL="0" indent="0">
              <a:buClr>
                <a:srgbClr val="C00000"/>
              </a:buClr>
              <a:buNone/>
            </a:pPr>
            <a:r>
              <a:rPr lang="nl-NL" sz="2800" b="1" dirty="0"/>
              <a:t>Als het bedrijf met een nieuw werkdrukbeleid komt: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sz="2400" dirty="0">
                <a:solidFill>
                  <a:schemeClr val="accent3"/>
                </a:solidFill>
              </a:rPr>
              <a:t>-&gt;</a:t>
            </a:r>
            <a:r>
              <a:rPr lang="nl-NL" sz="2400" dirty="0"/>
              <a:t> beoordelen mede op grond van de bovenstaande 7 </a:t>
            </a:r>
            <a:br>
              <a:rPr lang="nl-NL" sz="2400" dirty="0"/>
            </a:br>
            <a:r>
              <a:rPr lang="nl-NL" sz="2400" dirty="0"/>
              <a:t>         vragen</a:t>
            </a:r>
            <a:br>
              <a:rPr lang="nl-NL" sz="2400" dirty="0"/>
            </a:br>
            <a:r>
              <a:rPr lang="nl-NL" sz="2400" dirty="0"/>
              <a:t>    </a:t>
            </a:r>
            <a:r>
              <a:rPr lang="nl-NL" sz="2400" dirty="0">
                <a:solidFill>
                  <a:schemeClr val="accent3"/>
                </a:solidFill>
              </a:rPr>
              <a:t>-&gt;</a:t>
            </a:r>
            <a:r>
              <a:rPr lang="nl-NL" sz="2400" dirty="0"/>
              <a:t> afspraken maken met het instemmingsrecht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89C28A-CB97-72F1-0C41-671C57CA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52105"/>
            <a:ext cx="3096344" cy="1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schermopname, software, Multimediasoftware&#10;&#10;Automatisch gegenereerde beschrijving">
            <a:extLst>
              <a:ext uri="{FF2B5EF4-FFF2-40B4-BE49-F238E27FC236}">
                <a16:creationId xmlns:a16="http://schemas.microsoft.com/office/drawing/2014/main" id="{8D19BB87-2948-0C80-EB77-CC2C70C4C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7" t="26177" r="36254" b="46863"/>
          <a:stretch/>
        </p:blipFill>
        <p:spPr bwMode="auto">
          <a:xfrm>
            <a:off x="3479663" y="5036279"/>
            <a:ext cx="2460489" cy="1316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AF3601-BD5D-4F36-8B1E-F6116470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908720"/>
            <a:ext cx="3240361" cy="913002"/>
          </a:xfrm>
        </p:spPr>
        <p:txBody>
          <a:bodyPr/>
          <a:lstStyle/>
          <a:p>
            <a:r>
              <a:rPr lang="nl-NL" dirty="0"/>
              <a:t> Voorstellen</a:t>
            </a:r>
          </a:p>
        </p:txBody>
      </p:sp>
      <p:pic>
        <p:nvPicPr>
          <p:cNvPr id="5" name="Afbeelding 4" descr="Afbeelding met tekst, persoon, person, staand&#10;&#10;Automatisch gegenereerde beschrijving">
            <a:extLst>
              <a:ext uri="{FF2B5EF4-FFF2-40B4-BE49-F238E27FC236}">
                <a16:creationId xmlns:a16="http://schemas.microsoft.com/office/drawing/2014/main" id="{F68F1891-58FB-4123-939A-85D86215A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86935"/>
            <a:ext cx="2034518" cy="1355302"/>
          </a:xfrm>
          <a:prstGeom prst="rect">
            <a:avLst/>
          </a:prstGeom>
        </p:spPr>
      </p:pic>
      <p:pic>
        <p:nvPicPr>
          <p:cNvPr id="1030" name="Picture 6" descr="OR magazine nummer 6 juni 2018 by B+B Vakmedianet - issuu">
            <a:extLst>
              <a:ext uri="{FF2B5EF4-FFF2-40B4-BE49-F238E27FC236}">
                <a16:creationId xmlns:a16="http://schemas.microsoft.com/office/drawing/2014/main" id="{831224BA-2C4D-45B3-B3F8-063C158E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6" y="1782425"/>
            <a:ext cx="1521856" cy="21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74535C-E85E-4FC0-980D-F50E7A0D5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06" t="16813" r="33315" b="12338"/>
          <a:stretch/>
        </p:blipFill>
        <p:spPr>
          <a:xfrm>
            <a:off x="6840816" y="3940180"/>
            <a:ext cx="2010278" cy="24992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6D9ACA-2901-975C-0070-C443E1E3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21" y="1988840"/>
            <a:ext cx="1536075" cy="23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0043A7-2E23-B5E9-DFC9-DEB39344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5877272"/>
            <a:ext cx="7772400" cy="21872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 </a:t>
            </a:r>
          </a:p>
        </p:txBody>
      </p:sp>
      <p:pic>
        <p:nvPicPr>
          <p:cNvPr id="4" name="Afbeelding 3" descr="Logo klein zonder woorden voor email">
            <a:extLst>
              <a:ext uri="{FF2B5EF4-FFF2-40B4-BE49-F238E27FC236}">
                <a16:creationId xmlns:a16="http://schemas.microsoft.com/office/drawing/2014/main" id="{F475F3F5-386E-581F-7999-B5F97AAF3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9" y="4765660"/>
            <a:ext cx="912257" cy="7839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1719E2E-A963-97B8-4257-959B5D168505}"/>
              </a:ext>
            </a:extLst>
          </p:cNvPr>
          <p:cNvSpPr/>
          <p:nvPr/>
        </p:nvSpPr>
        <p:spPr>
          <a:xfrm>
            <a:off x="663222" y="5549632"/>
            <a:ext cx="1699753" cy="581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OR-training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Arbotraining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7A1FB52-9029-977A-64D9-78E013208898}"/>
              </a:ext>
            </a:extLst>
          </p:cNvPr>
          <p:cNvSpPr/>
          <p:nvPr/>
        </p:nvSpPr>
        <p:spPr>
          <a:xfrm>
            <a:off x="3711885" y="5301209"/>
            <a:ext cx="2012243" cy="830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Arbocatalogus</a:t>
            </a: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Zoetwaren</a:t>
            </a:r>
          </a:p>
        </p:txBody>
      </p:sp>
    </p:spTree>
    <p:extLst>
      <p:ext uri="{BB962C8B-B14F-4D97-AF65-F5344CB8AC3E}">
        <p14:creationId xmlns:p14="http://schemas.microsoft.com/office/powerpoint/2010/main" val="180752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424231-8B4C-CBA2-6F45-FEC0AA0F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5" y="1340768"/>
            <a:ext cx="7868049" cy="5517232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nl-NL" sz="900" dirty="0"/>
              <a:t/>
            </a:r>
            <a:br>
              <a:rPr lang="nl-NL" sz="900" dirty="0"/>
            </a:br>
            <a:endParaRPr lang="nl-NL" sz="900" dirty="0"/>
          </a:p>
          <a:p>
            <a:pPr marL="0" indent="0">
              <a:buClr>
                <a:srgbClr val="C00000"/>
              </a:buClr>
              <a:buNone/>
            </a:pPr>
            <a:endParaRPr lang="nl-NL" sz="900" b="1" dirty="0"/>
          </a:p>
          <a:p>
            <a:pPr marL="0" indent="0">
              <a:buClr>
                <a:srgbClr val="C00000"/>
              </a:buClr>
              <a:buNone/>
            </a:pPr>
            <a:r>
              <a:rPr lang="nl-NL" sz="2100" b="1" dirty="0"/>
              <a:t>Als de OR het onderwerp inbrengt:</a:t>
            </a:r>
          </a:p>
          <a:p>
            <a:r>
              <a:rPr lang="nl-NL" sz="2000" dirty="0"/>
              <a:t>Benoem de punten die beter moeten rond werkdrukaanpak </a:t>
            </a:r>
          </a:p>
          <a:p>
            <a:r>
              <a:rPr lang="nl-NL" sz="2000" dirty="0"/>
              <a:t>Maak je sterk:</a:t>
            </a:r>
          </a:p>
          <a:p>
            <a:pPr marL="1073944" indent="-471488">
              <a:buFont typeface="+mj-lt"/>
              <a:buAutoNum type="arabicPeriod"/>
            </a:pPr>
            <a:r>
              <a:rPr lang="nl-NL" sz="2000" dirty="0"/>
              <a:t>Argumenten</a:t>
            </a:r>
          </a:p>
          <a:p>
            <a:pPr marL="1073944" indent="-471488">
              <a:buFont typeface="+mj-lt"/>
              <a:buAutoNum type="arabicPeriod"/>
            </a:pPr>
            <a:r>
              <a:rPr lang="nl-NL" sz="2000" dirty="0"/>
              <a:t>Wettelijke voorschriften (wet arbocatalogus)</a:t>
            </a:r>
          </a:p>
          <a:p>
            <a:pPr marL="1073944" indent="-471488">
              <a:buFont typeface="+mj-lt"/>
              <a:buAutoNum type="arabicPeriod"/>
            </a:pPr>
            <a:r>
              <a:rPr lang="nl-NL" sz="2000" dirty="0"/>
              <a:t>Tactiek, bv:</a:t>
            </a:r>
          </a:p>
          <a:p>
            <a:pPr marL="1413272"/>
            <a:r>
              <a:rPr lang="nl-NL" sz="2000" dirty="0"/>
              <a:t>bondgenoten zoeken, HR/bedrijfsarts/ …</a:t>
            </a:r>
          </a:p>
          <a:p>
            <a:pPr marL="1413272"/>
            <a:r>
              <a:rPr lang="nl-NL" sz="2000" dirty="0"/>
              <a:t>informeel contact met bestuurder</a:t>
            </a:r>
          </a:p>
          <a:p>
            <a:pPr marL="1413272"/>
            <a:r>
              <a:rPr lang="nl-NL" sz="2000" dirty="0"/>
              <a:t>voorstel om samen nieuw plan opstellen</a:t>
            </a:r>
          </a:p>
          <a:p>
            <a:pPr marL="1413272"/>
            <a:r>
              <a:rPr lang="nl-NL" sz="2000" dirty="0"/>
              <a:t>directeur de zelfinspectietool van de arbeidsinspectie in laten vullen</a:t>
            </a:r>
          </a:p>
          <a:p>
            <a:pPr marL="1413272"/>
            <a:r>
              <a:rPr lang="nl-NL" sz="2000" dirty="0"/>
              <a:t>deskundige uitnodigen in OV</a:t>
            </a:r>
          </a:p>
          <a:p>
            <a:pPr marL="1413272"/>
            <a:r>
              <a:rPr lang="nl-NL" sz="2000" dirty="0"/>
              <a:t>achterban inschakelen</a:t>
            </a:r>
          </a:p>
          <a:p>
            <a:pPr marL="1413272"/>
            <a:r>
              <a:rPr lang="nl-NL" sz="2000" dirty="0"/>
              <a:t>……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07738A-9303-53AB-1256-9235BBCEE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0729"/>
            <a:ext cx="2880320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424231-8B4C-CBA2-6F45-FEC0AA0F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84784"/>
            <a:ext cx="8012064" cy="4464012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/>
            </a:r>
            <a:br>
              <a:rPr lang="nl-NL" sz="1800" dirty="0"/>
            </a:br>
            <a:r>
              <a:rPr lang="nl-NL" sz="2100" dirty="0"/>
              <a:t/>
            </a:r>
            <a:br>
              <a:rPr lang="nl-NL" sz="2100" dirty="0"/>
            </a:br>
            <a:r>
              <a:rPr lang="nl-NL" sz="2100" b="1" dirty="0"/>
              <a:t>Gesprekstechniek in de OV, als directie niet mee wil:</a:t>
            </a:r>
          </a:p>
          <a:p>
            <a:pPr>
              <a:buClr>
                <a:schemeClr val="accent3"/>
              </a:buClr>
            </a:pPr>
            <a:r>
              <a:rPr lang="nl-NL" sz="2000" dirty="0"/>
              <a:t>Probleem beschrijven en gewenste richting aangeven</a:t>
            </a:r>
          </a:p>
          <a:p>
            <a:pPr>
              <a:buClr>
                <a:schemeClr val="accent3"/>
              </a:buClr>
            </a:pPr>
            <a:r>
              <a:rPr lang="nl-NL" sz="2000" dirty="0"/>
              <a:t>Eerst toewerken naar </a:t>
            </a:r>
            <a:r>
              <a:rPr lang="nl-NL" sz="2000" i="1" dirty="0"/>
              <a:t>probleemerkenning</a:t>
            </a:r>
            <a:r>
              <a:rPr lang="nl-NL" sz="2000" dirty="0"/>
              <a:t> door de directeur: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Ben uitnodigend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Luister goed naar de openingen die de directie biedt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Vraag door: ga op zoek naar ruimte bij de directie</a:t>
            </a:r>
            <a:br>
              <a:rPr lang="nl-NL" sz="2000" dirty="0"/>
            </a:b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>
                <a:solidFill>
                  <a:schemeClr val="accent3"/>
                </a:solidFill>
              </a:rPr>
              <a:t>-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/>
              <a:t>wat is de kern van uw bezwaar?</a:t>
            </a:r>
            <a:br>
              <a:rPr lang="nl-NL" sz="2000" dirty="0"/>
            </a:br>
            <a:r>
              <a:rPr lang="nl-NL" sz="2000" dirty="0"/>
              <a:t> </a:t>
            </a:r>
            <a:r>
              <a:rPr lang="nl-NL" sz="2000" dirty="0">
                <a:solidFill>
                  <a:schemeClr val="accent3"/>
                </a:solidFill>
              </a:rPr>
              <a:t>- </a:t>
            </a:r>
            <a:r>
              <a:rPr lang="nl-NL" sz="2000" dirty="0"/>
              <a:t>wat zouden we in ons voorstel moeten aanpassen zodat het voor u </a:t>
            </a:r>
            <a:br>
              <a:rPr lang="nl-NL" sz="2000" dirty="0"/>
            </a:br>
            <a:r>
              <a:rPr lang="nl-NL" sz="2000" dirty="0"/>
              <a:t>   wel acceptabel is?</a:t>
            </a:r>
          </a:p>
          <a:p>
            <a:r>
              <a:rPr lang="nl-NL" sz="2000" dirty="0"/>
              <a:t>Dan: vervolgafspraken maken over hoe tot nieuw beleid te komen</a:t>
            </a:r>
          </a:p>
          <a:p>
            <a:pPr marL="0" indent="0">
              <a:buNone/>
            </a:pPr>
            <a:endParaRPr lang="nl-NL" sz="2100" dirty="0">
              <a:solidFill>
                <a:schemeClr val="accent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2A1E5C-7664-F23A-E5E6-AB98BB1D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9204"/>
            <a:ext cx="288365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89775003-8EAA-8B2F-4305-FDECA3ED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143000"/>
            <a:ext cx="5766792" cy="1143000"/>
          </a:xfrm>
        </p:spPr>
        <p:txBody>
          <a:bodyPr/>
          <a:lstStyle/>
          <a:p>
            <a:r>
              <a:rPr lang="en-US" dirty="0" err="1"/>
              <a:t>Werkdruk</a:t>
            </a:r>
            <a:endParaRPr lang="en-US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FD023A3-8B96-9446-1477-9AC7D8386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1340768"/>
            <a:ext cx="3380184" cy="478539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Dat kan nu.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Of: </a:t>
            </a:r>
            <a:r>
              <a:rPr lang="nl-NL" dirty="0">
                <a:hlinkClick r:id="rId2"/>
              </a:rPr>
              <a:t>info@fijn-werk.nl</a:t>
            </a:r>
            <a:r>
              <a:rPr lang="nl-NL" dirty="0"/>
              <a:t> </a:t>
            </a:r>
          </a:p>
        </p:txBody>
      </p:sp>
      <p:pic>
        <p:nvPicPr>
          <p:cNvPr id="2050" name="Picture 2" descr="Vraagteken-icoon - BurenAlert">
            <a:extLst>
              <a:ext uri="{FF2B5EF4-FFF2-40B4-BE49-F238E27FC236}">
                <a16:creationId xmlns:a16="http://schemas.microsoft.com/office/drawing/2014/main" id="{8EEE95D9-2F70-7852-83EE-C0A5BB73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308" y="2286000"/>
            <a:ext cx="3021092" cy="30210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02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2D185D-2096-4D9B-9FFE-6ADDF81A3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4000" dirty="0" err="1"/>
              <a:t>Werkdruk</a:t>
            </a:r>
            <a:r>
              <a:rPr lang="en-US" altLang="nl-NL" sz="4000" dirty="0"/>
              <a:t> </a:t>
            </a:r>
            <a:r>
              <a:rPr lang="en-US" altLang="nl-NL" sz="4000" dirty="0" err="1"/>
              <a:t>en</a:t>
            </a:r>
            <a:r>
              <a:rPr lang="en-US" altLang="nl-NL" sz="4000" dirty="0"/>
              <a:t> </a:t>
            </a:r>
            <a:r>
              <a:rPr lang="en-US" altLang="nl-NL" sz="4000" dirty="0" err="1"/>
              <a:t>werkstress</a:t>
            </a:r>
            <a:r>
              <a:rPr lang="en-US" altLang="nl-NL" sz="4000" dirty="0"/>
              <a:t> </a:t>
            </a:r>
            <a:endParaRPr lang="nl-NL" altLang="nl-NL" sz="40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BBFAA7-B875-46F5-969F-54237E2C2E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85999"/>
            <a:ext cx="7620000" cy="344725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nl-NL" sz="2800" i="1" dirty="0"/>
              <a:t>Groot risico</a:t>
            </a:r>
          </a:p>
          <a:p>
            <a:pPr lvl="1" eaLnBrk="1" hangingPunct="1">
              <a:lnSpc>
                <a:spcPct val="120000"/>
              </a:lnSpc>
              <a:buClr>
                <a:schemeClr val="accent3"/>
              </a:buClr>
              <a:defRPr/>
            </a:pPr>
            <a:r>
              <a:rPr lang="nl-NL" sz="2400" dirty="0">
                <a:cs typeface="Times New Roman" pitchFamily="18" charset="0"/>
              </a:rPr>
              <a:t>voor medewerkers</a:t>
            </a:r>
            <a:r>
              <a:rPr lang="nl-NL" sz="2400" dirty="0"/>
              <a:t> </a:t>
            </a:r>
          </a:p>
          <a:p>
            <a:pPr lvl="1" eaLnBrk="1" hangingPunct="1">
              <a:lnSpc>
                <a:spcPct val="120000"/>
              </a:lnSpc>
              <a:buClr>
                <a:schemeClr val="accent3"/>
              </a:buClr>
              <a:defRPr/>
            </a:pPr>
            <a:r>
              <a:rPr lang="nl-NL" sz="2400" dirty="0">
                <a:cs typeface="Times New Roman" pitchFamily="18" charset="0"/>
              </a:rPr>
              <a:t>voor bedrijven/instellingen</a:t>
            </a:r>
            <a:endParaRPr lang="nl-NL" sz="2400" dirty="0"/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defRPr/>
            </a:pPr>
            <a:endParaRPr lang="nl-NL" sz="1600" dirty="0"/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nl-NL" sz="2800" i="1" dirty="0"/>
              <a:t>Wat is het?</a:t>
            </a:r>
            <a:br>
              <a:rPr lang="nl-NL" sz="2800" i="1" dirty="0"/>
            </a:br>
            <a:r>
              <a:rPr lang="nl-NL" sz="2400" b="1" i="1" dirty="0"/>
              <a:t>W</a:t>
            </a:r>
            <a:r>
              <a:rPr lang="nl-NL" sz="2400" b="1" dirty="0"/>
              <a:t>erkdruk</a:t>
            </a:r>
            <a:r>
              <a:rPr lang="nl-NL" sz="2400" dirty="0"/>
              <a:t> ontstaat als een medewerker binnen de beschikbare tijd niet of met moeite aan de gestelde eisen kan voldoen.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9A8AC3-A1E8-4CE7-848C-40E91F592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/>
          <a:lstStyle/>
          <a:p>
            <a:pPr eaLnBrk="1" hangingPunct="1"/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4000" dirty="0" err="1"/>
              <a:t>Werkdruk</a:t>
            </a:r>
            <a:r>
              <a:rPr lang="en-US" altLang="nl-NL" sz="4000" dirty="0"/>
              <a:t> en </a:t>
            </a:r>
            <a:r>
              <a:rPr lang="en-US" altLang="nl-NL" sz="4000" dirty="0" err="1"/>
              <a:t>Werkstress</a:t>
            </a:r>
            <a:r>
              <a:rPr lang="en-US" altLang="nl-NL" sz="4000" dirty="0"/>
              <a:t/>
            </a:r>
            <a:br>
              <a:rPr lang="en-US" altLang="nl-NL" sz="4000" dirty="0"/>
            </a:br>
            <a:r>
              <a:rPr lang="en-US" altLang="nl-NL" sz="4000" dirty="0"/>
              <a:t>       </a:t>
            </a:r>
            <a:endParaRPr lang="nl-NL" altLang="nl-NL" sz="4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7B07328-C434-4E0E-A725-F30F3F078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24" y="1988840"/>
            <a:ext cx="7784926" cy="408811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defRPr/>
            </a:pPr>
            <a:r>
              <a:rPr lang="en-US" sz="2400" u="sng" dirty="0" err="1"/>
              <a:t>Werkdruk</a:t>
            </a:r>
            <a:r>
              <a:rPr lang="en-US" sz="2400" dirty="0"/>
              <a:t> </a:t>
            </a:r>
            <a:r>
              <a:rPr lang="en-US" sz="2400" dirty="0" err="1"/>
              <a:t>stijgt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:</a:t>
            </a:r>
          </a:p>
          <a:p>
            <a:pPr marL="895350" indent="-360363" eaLnBrk="1" hangingPunct="1">
              <a:defRPr/>
            </a:pPr>
            <a:r>
              <a:rPr lang="en-US" sz="2400" dirty="0" err="1"/>
              <a:t>langdurige</a:t>
            </a:r>
            <a:r>
              <a:rPr lang="en-US" sz="2400" dirty="0"/>
              <a:t> </a:t>
            </a:r>
            <a:r>
              <a:rPr lang="en-US" sz="2400" dirty="0" err="1"/>
              <a:t>overbelasting</a:t>
            </a:r>
            <a:endParaRPr lang="en-US" sz="2400" dirty="0"/>
          </a:p>
          <a:p>
            <a:pPr marL="895350" indent="-360363" eaLnBrk="1" hangingPunct="1">
              <a:defRPr/>
            </a:pPr>
            <a:r>
              <a:rPr lang="en-US" sz="2400" dirty="0" err="1"/>
              <a:t>weinig</a:t>
            </a:r>
            <a:r>
              <a:rPr lang="en-US" sz="2400" dirty="0"/>
              <a:t> </a:t>
            </a:r>
            <a:r>
              <a:rPr lang="en-US" sz="2400" dirty="0" err="1"/>
              <a:t>regelmogelijkheden</a:t>
            </a:r>
            <a:endParaRPr lang="en-US" sz="2400" dirty="0"/>
          </a:p>
          <a:p>
            <a:pPr marL="895350" indent="-360363" eaLnBrk="1" hangingPunct="1">
              <a:defRPr/>
            </a:pPr>
            <a:r>
              <a:rPr lang="en-US" sz="2400" dirty="0" err="1"/>
              <a:t>weinig</a:t>
            </a:r>
            <a:r>
              <a:rPr lang="en-US" sz="2400" dirty="0"/>
              <a:t> </a:t>
            </a:r>
            <a:r>
              <a:rPr lang="en-US" sz="2400" dirty="0" err="1"/>
              <a:t>waardering</a:t>
            </a:r>
            <a:endParaRPr lang="en-US" sz="2400" dirty="0"/>
          </a:p>
          <a:p>
            <a:pPr marL="895350" indent="-360363" eaLnBrk="1" hangingPunct="1">
              <a:defRPr/>
            </a:pPr>
            <a:r>
              <a:rPr lang="en-US" sz="2400" dirty="0" err="1"/>
              <a:t>weinig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steun</a:t>
            </a:r>
            <a:endParaRPr lang="en-US" sz="2400" dirty="0"/>
          </a:p>
          <a:p>
            <a:pPr marL="895350" indent="-360363" eaLnBrk="1" hangingPunct="1">
              <a:defRPr/>
            </a:pPr>
            <a:r>
              <a:rPr lang="en-US" sz="2400" dirty="0" err="1"/>
              <a:t>emotionele</a:t>
            </a:r>
            <a:r>
              <a:rPr lang="en-US" sz="2400" dirty="0"/>
              <a:t> </a:t>
            </a:r>
            <a:r>
              <a:rPr lang="en-US" sz="2400" dirty="0" err="1"/>
              <a:t>belasting</a:t>
            </a:r>
            <a:r>
              <a:rPr lang="en-US" sz="24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0" indent="0" eaLnBrk="1" hangingPunct="1">
              <a:buNone/>
              <a:defRPr/>
            </a:pPr>
            <a:r>
              <a:rPr lang="en-US" sz="2400" i="1" u="sng" dirty="0" err="1"/>
              <a:t>Werkstress</a:t>
            </a:r>
            <a:r>
              <a:rPr lang="en-US" sz="2400" u="sng" dirty="0"/>
              <a:t> </a:t>
            </a:r>
            <a:r>
              <a:rPr lang="en-US" sz="2400" dirty="0"/>
              <a:t>is het </a:t>
            </a:r>
            <a:r>
              <a:rPr lang="en-US" sz="2400" dirty="0" err="1"/>
              <a:t>mogelijke</a:t>
            </a:r>
            <a:r>
              <a:rPr lang="en-US" sz="2400" dirty="0"/>
              <a:t> </a:t>
            </a:r>
            <a:r>
              <a:rPr lang="en-US" sz="2400" dirty="0" err="1"/>
              <a:t>gevolg</a:t>
            </a:r>
            <a:r>
              <a:rPr lang="en-US" sz="2400" dirty="0"/>
              <a:t> van </a:t>
            </a:r>
            <a:r>
              <a:rPr lang="en-US" sz="2400" dirty="0" err="1"/>
              <a:t>werkdruk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Door adrenaline/cortisol-</a:t>
            </a:r>
            <a:r>
              <a:rPr lang="en-US" sz="2400" dirty="0" err="1"/>
              <a:t>hormoon</a:t>
            </a:r>
            <a:endParaRPr lang="en-US" sz="2400" dirty="0"/>
          </a:p>
          <a:p>
            <a:pPr eaLnBrk="1" hangingPunct="1">
              <a:buFont typeface="Verdana" pitchFamily="34" charset="0"/>
              <a:buNone/>
              <a:defRPr/>
            </a:pPr>
            <a:endParaRPr lang="en-US" sz="1200" dirty="0"/>
          </a:p>
          <a:p>
            <a:pPr eaLnBrk="1" hangingPunct="1">
              <a:buFont typeface="Verdana" pitchFamily="34" charset="0"/>
              <a:buNone/>
              <a:defRPr/>
            </a:pPr>
            <a:r>
              <a:rPr lang="nl-NL" sz="2400" i="1" u="sng" dirty="0"/>
              <a:t>Burn-out</a:t>
            </a:r>
            <a:r>
              <a:rPr lang="nl-NL" sz="2400" dirty="0"/>
              <a:t>: opgebrand zijn, door langdurige roofbouw op 			    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65768-78F7-4D31-AEBB-B536EF45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Mogelijke stressreacties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751DED-0899-4C88-AD47-43F4D844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i="1" dirty="0"/>
              <a:t>Lichamelijke klachten </a:t>
            </a:r>
            <a:r>
              <a:rPr lang="nl-NL" sz="2400" dirty="0"/>
              <a:t>(vermoeidheid, maag-darmklachten, zweten, duizeligheid, hartkloppingen)</a:t>
            </a:r>
            <a:r>
              <a:rPr lang="nl-NL" sz="1200" dirty="0"/>
              <a:t/>
            </a:r>
            <a:br>
              <a:rPr lang="nl-NL" sz="1200" dirty="0"/>
            </a:br>
            <a:endParaRPr lang="nl-NL" sz="1200" dirty="0"/>
          </a:p>
          <a:p>
            <a:r>
              <a:rPr lang="nl-NL" sz="2400" i="1" dirty="0"/>
              <a:t>Emotionele klachten </a:t>
            </a:r>
            <a:r>
              <a:rPr lang="nl-NL" sz="2400" dirty="0"/>
              <a:t>(ontevredenheid, stemmingswisselingen, prikkelbaarheid, onzekerheid)</a:t>
            </a:r>
            <a:r>
              <a:rPr lang="nl-NL" sz="1200" dirty="0"/>
              <a:t/>
            </a:r>
            <a:br>
              <a:rPr lang="nl-NL" sz="1200" dirty="0"/>
            </a:br>
            <a:endParaRPr lang="nl-NL" sz="1200" dirty="0"/>
          </a:p>
          <a:p>
            <a:r>
              <a:rPr lang="nl-NL" sz="2400" i="1" dirty="0"/>
              <a:t>Gedragsmatige klachten </a:t>
            </a:r>
            <a:r>
              <a:rPr lang="nl-NL" sz="2400" dirty="0"/>
              <a:t>(ongelukjes, agressie, vaker ziek melden, slecht presteren, cynisch, ongeïnteresseerd)</a:t>
            </a:r>
            <a:endParaRPr lang="nl-NL" sz="1200" dirty="0"/>
          </a:p>
          <a:p>
            <a:endParaRPr lang="nl-NL" sz="1200" dirty="0"/>
          </a:p>
          <a:p>
            <a:r>
              <a:rPr lang="nl-NL" sz="2400" i="1" dirty="0"/>
              <a:t>Verstandelijke klachten </a:t>
            </a:r>
            <a:r>
              <a:rPr lang="nl-NL" sz="2400" dirty="0"/>
              <a:t>(verstrooid, vergeetachtig, besluiteloos).</a:t>
            </a:r>
          </a:p>
        </p:txBody>
      </p:sp>
    </p:spTree>
    <p:extLst>
      <p:ext uri="{BB962C8B-B14F-4D97-AF65-F5344CB8AC3E}">
        <p14:creationId xmlns:p14="http://schemas.microsoft.com/office/powerpoint/2010/main" val="356704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F7D3057-2378-4609-A2C9-E8AEA775B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nl-NL" sz="4000" dirty="0" err="1"/>
              <a:t>Werkdruk</a:t>
            </a:r>
            <a:r>
              <a:rPr lang="en-US" altLang="nl-NL" sz="4000" dirty="0"/>
              <a:t>: </a:t>
            </a:r>
            <a:r>
              <a:rPr lang="en-US" altLang="nl-NL" sz="4000" dirty="0" err="1"/>
              <a:t>een</a:t>
            </a:r>
            <a:r>
              <a:rPr lang="en-US" altLang="nl-NL" sz="4000" dirty="0"/>
              <a:t> </a:t>
            </a:r>
            <a:r>
              <a:rPr lang="en-US" altLang="nl-NL" sz="4000" dirty="0" err="1"/>
              <a:t>veelkoppig</a:t>
            </a:r>
            <a:r>
              <a:rPr lang="en-US" altLang="nl-NL" sz="4000" dirty="0"/>
              <a:t> monster</a:t>
            </a:r>
            <a:endParaRPr lang="nl-NL" altLang="nl-NL" sz="40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0E09C4-6F1E-4E89-90E7-25C076247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916832"/>
            <a:ext cx="7571184" cy="4209331"/>
          </a:xfrm>
        </p:spPr>
        <p:txBody>
          <a:bodyPr/>
          <a:lstStyle/>
          <a:p>
            <a:pPr eaLnBrk="1" hangingPunct="1">
              <a:buFont typeface="Verdana" panose="020B0604030504040204" pitchFamily="34" charset="0"/>
              <a:buNone/>
            </a:pPr>
            <a:endParaRPr lang="nl-NL" altLang="nl-NL" dirty="0"/>
          </a:p>
          <a:p>
            <a:pPr eaLnBrk="1" hangingPunct="1"/>
            <a:r>
              <a:rPr lang="nl-NL" altLang="nl-NL" sz="2800" dirty="0"/>
              <a:t>meerdere oorzaken</a:t>
            </a:r>
          </a:p>
          <a:p>
            <a:pPr eaLnBrk="1" hangingPunct="1">
              <a:buFont typeface="Verdana" panose="020B0604030504040204" pitchFamily="34" charset="0"/>
              <a:buNone/>
            </a:pPr>
            <a:endParaRPr lang="nl-NL" altLang="nl-NL" sz="2800" dirty="0"/>
          </a:p>
          <a:p>
            <a:pPr eaLnBrk="1" hangingPunct="1"/>
            <a:r>
              <a:rPr lang="nl-NL" altLang="nl-NL" sz="2800" dirty="0"/>
              <a:t>meerdere uitingsvormen</a:t>
            </a:r>
          </a:p>
          <a:p>
            <a:pPr eaLnBrk="1" hangingPunct="1">
              <a:buFont typeface="Verdana" panose="020B0604030504040204" pitchFamily="34" charset="0"/>
              <a:buNone/>
            </a:pPr>
            <a:endParaRPr lang="nl-NL" altLang="nl-NL" sz="2800" dirty="0"/>
          </a:p>
          <a:p>
            <a:pPr eaLnBrk="1" hangingPunct="1"/>
            <a:r>
              <a:rPr lang="nl-NL" altLang="nl-NL" sz="2800" dirty="0"/>
              <a:t>subjectieve factoren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2268F5-07D7-44EA-A79B-68B3DAA2E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4000" dirty="0" err="1"/>
              <a:t>Enkele</a:t>
            </a:r>
            <a:r>
              <a:rPr lang="en-US" altLang="nl-NL" sz="4000" dirty="0"/>
              <a:t> </a:t>
            </a:r>
            <a:r>
              <a:rPr lang="en-US" altLang="nl-NL" sz="4000" dirty="0" err="1"/>
              <a:t>cijfers</a:t>
            </a:r>
            <a:endParaRPr lang="nl-NL" altLang="nl-NL" sz="40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C57DC0-B739-486B-AC8E-33D5ED874E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7848872" cy="41373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nl-NL" sz="1800" dirty="0"/>
          </a:p>
          <a:p>
            <a:pPr marL="0" indent="0">
              <a:lnSpc>
                <a:spcPct val="90000"/>
              </a:lnSpc>
              <a:buNone/>
            </a:pPr>
            <a:r>
              <a:rPr lang="nl-NL" altLang="nl-NL" sz="2600" dirty="0"/>
              <a:t>Nationale Enquête Arbeidsomstandigheden (TNO) 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45,4% van werknemers moet vaak of altijd heel veel werk doen.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36% van het werkgebonden ziekteverzuim is door werkstress veroorzaakt. 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Ofwel: ruim 7,5 miljoen verzuimdagen per jaar.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Dat kost werkgevers 1,8 miljard euro per jaar.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600" dirty="0"/>
              <a:t>+ Ingrijpende gevolgen voor individuele medewerkers</a:t>
            </a:r>
            <a:endParaRPr lang="nl-NL" altLang="nl-NL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2268F5-07D7-44EA-A79B-68B3DAA2E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4000" dirty="0" err="1"/>
              <a:t>Wetgeving</a:t>
            </a:r>
            <a:r>
              <a:rPr lang="en-US" altLang="nl-NL" sz="4000" dirty="0"/>
              <a:t> is </a:t>
            </a:r>
            <a:r>
              <a:rPr lang="en-US" altLang="nl-NL" sz="4000" dirty="0" err="1"/>
              <a:t>globaal</a:t>
            </a:r>
            <a:endParaRPr lang="nl-NL" altLang="nl-NL" sz="40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C57DC0-B739-486B-AC8E-33D5ED874E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7848872" cy="41373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nl-NL" sz="1800" dirty="0"/>
          </a:p>
          <a:p>
            <a:pPr marL="0" indent="0">
              <a:lnSpc>
                <a:spcPct val="90000"/>
              </a:lnSpc>
              <a:buNone/>
            </a:pPr>
            <a:r>
              <a:rPr lang="nl-NL" altLang="nl-NL" sz="2600" i="1" dirty="0"/>
              <a:t>Arbowet </a:t>
            </a:r>
            <a:r>
              <a:rPr lang="nl-NL" altLang="nl-NL" sz="2600" dirty="0"/>
              <a:t>(artikel 3.2)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Werkgever moet </a:t>
            </a:r>
            <a:r>
              <a:rPr lang="nl-NL" altLang="nl-NL" sz="2600" i="1" dirty="0"/>
              <a:t>beleid</a:t>
            </a:r>
            <a:r>
              <a:rPr lang="nl-NL" altLang="nl-NL" sz="2600" dirty="0"/>
              <a:t> voeren om werkdruk te voorkomen of te beperken.</a:t>
            </a:r>
          </a:p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endParaRPr lang="nl-NL" altLang="nl-NL" sz="2600" dirty="0"/>
          </a:p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nl-NL" altLang="nl-NL" sz="2600" i="1" dirty="0"/>
              <a:t>Arbobesluit</a:t>
            </a:r>
            <a:r>
              <a:rPr lang="nl-NL" altLang="nl-NL" sz="2600" dirty="0"/>
              <a:t> (artikel 2.15)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Werkgever moet de werkdrukrisico’s beoordelen in de </a:t>
            </a:r>
            <a:r>
              <a:rPr lang="nl-NL" altLang="nl-NL" sz="2600" i="1" dirty="0"/>
              <a:t>RI&amp;E 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nl-NL" altLang="nl-NL" sz="2600" dirty="0"/>
              <a:t>Werkgever moet </a:t>
            </a:r>
            <a:r>
              <a:rPr lang="nl-NL" altLang="nl-NL" sz="2600" i="1" dirty="0"/>
              <a:t>voorlichting en onderricht </a:t>
            </a:r>
            <a:r>
              <a:rPr lang="nl-NL" altLang="nl-NL" sz="2600" dirty="0"/>
              <a:t>geven aan medewerkers met mogelijke werkdruk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2600" dirty="0"/>
          </a:p>
        </p:txBody>
      </p:sp>
    </p:spTree>
    <p:extLst>
      <p:ext uri="{BB962C8B-B14F-4D97-AF65-F5344CB8AC3E}">
        <p14:creationId xmlns:p14="http://schemas.microsoft.com/office/powerpoint/2010/main" val="37055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2268F5-07D7-44EA-A79B-68B3DAA2E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4000" dirty="0"/>
              <a:t>Arbocatalogus SW (2009)</a:t>
            </a:r>
            <a:endParaRPr lang="nl-NL" altLang="nl-NL" sz="40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C57DC0-B739-486B-AC8E-33D5ED874E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988840"/>
            <a:ext cx="8261920" cy="41373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nl-NL" sz="1800" dirty="0"/>
          </a:p>
          <a:p>
            <a:pPr marL="0" indent="0">
              <a:lnSpc>
                <a:spcPct val="90000"/>
              </a:lnSpc>
              <a:buNone/>
            </a:pPr>
            <a:r>
              <a:rPr lang="nl-NL" altLang="nl-NL" sz="2600" i="1" dirty="0"/>
              <a:t>Toevoeging aan wettelijke werkdrukregels:</a:t>
            </a:r>
            <a:endParaRPr lang="nl-NL" altLang="nl-NL" sz="2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600" dirty="0"/>
              <a:t>Bedrijf moet steeds zorgen voor </a:t>
            </a:r>
            <a:r>
              <a:rPr lang="nl-NL" altLang="nl-NL" sz="2600" i="1" dirty="0"/>
              <a:t>passende arbeid </a:t>
            </a:r>
            <a:r>
              <a:rPr lang="nl-NL" altLang="nl-NL" sz="2600" dirty="0"/>
              <a:t>door: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600" dirty="0"/>
              <a:t>Werk afstemmen op belastbaarheid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600" dirty="0"/>
              <a:t>Goede taakindeling en toezicht daarop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600" dirty="0"/>
              <a:t>Werkdruk als onderdeel van beoordeling en werkoverleg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600" dirty="0"/>
              <a:t>Zo nodig werk- en rusttijden aanpassen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600" dirty="0"/>
              <a:t>Zorgen voor meer regelmogelijkheden bij medewerkers</a:t>
            </a:r>
          </a:p>
          <a:p>
            <a:pPr eaLnBrk="1" hangingPunct="1">
              <a:lnSpc>
                <a:spcPct val="90000"/>
              </a:lnSpc>
            </a:pPr>
            <a:endParaRPr lang="nl-NL" altLang="nl-NL" sz="2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BC4C94-4075-E56D-1E2C-0802B56FB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1" r="7842"/>
          <a:stretch/>
        </p:blipFill>
        <p:spPr>
          <a:xfrm>
            <a:off x="7020272" y="24369"/>
            <a:ext cx="1944216" cy="27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1011</Words>
  <Application>Microsoft Office PowerPoint</Application>
  <PresentationFormat>Diavoorstelling (4:3)</PresentationFormat>
  <Paragraphs>179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Times New Roman</vt:lpstr>
      <vt:lpstr>Verdana</vt:lpstr>
      <vt:lpstr>Office Theme</vt:lpstr>
      <vt:lpstr>Workshop: Pak de werkdruk aan!</vt:lpstr>
      <vt:lpstr> Voorstellen</vt:lpstr>
      <vt:lpstr>Werkdruk en werkstress </vt:lpstr>
      <vt:lpstr>    Werkdruk en Werkstress        </vt:lpstr>
      <vt:lpstr>Mogelijke stressreacties</vt:lpstr>
      <vt:lpstr>Werkdruk: een veelkoppig monster</vt:lpstr>
      <vt:lpstr>Enkele cijfers</vt:lpstr>
      <vt:lpstr>Wetgeving is globaal</vt:lpstr>
      <vt:lpstr>Arbocatalogus SW (2009)</vt:lpstr>
      <vt:lpstr>Opdracht:  Werkdruk in jouw bedrijf</vt:lpstr>
      <vt:lpstr>         Opdracht:  Beoordeling Werkdrukbeleid          </vt:lpstr>
      <vt:lpstr>  </vt:lpstr>
      <vt:lpstr> </vt:lpstr>
      <vt:lpstr> </vt:lpstr>
      <vt:lpstr> </vt:lpstr>
      <vt:lpstr> </vt:lpstr>
      <vt:lpstr> </vt:lpstr>
      <vt:lpstr>Aanpak werkdruk: 4 opties</vt:lpstr>
      <vt:lpstr>PowerPoint-presentatie</vt:lpstr>
      <vt:lpstr>PowerPoint-presentatie</vt:lpstr>
      <vt:lpstr>PowerPoint-presentatie</vt:lpstr>
      <vt:lpstr>Werkdruk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Pleijs</dc:creator>
  <cp:lastModifiedBy>Dorothy Pillen-Warmerdam</cp:lastModifiedBy>
  <cp:revision>30</cp:revision>
  <dcterms:created xsi:type="dcterms:W3CDTF">2011-11-09T10:59:00Z</dcterms:created>
  <dcterms:modified xsi:type="dcterms:W3CDTF">2023-10-19T15:00:00Z</dcterms:modified>
</cp:coreProperties>
</file>